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8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9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20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notesSlides/notesSlide21.xml" ContentType="application/vnd.openxmlformats-officedocument.presentationml.notesSlid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notesSlides/notesSlide22.xml" ContentType="application/vnd.openxmlformats-officedocument.presentationml.notesSlid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notesSlides/notesSlide23.xml" ContentType="application/vnd.openxmlformats-officedocument.presentationml.notesSlide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notesSlides/notesSlide24.xml" ContentType="application/vnd.openxmlformats-officedocument.presentationml.notesSlide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notesSlides/notesSlide25.xml" ContentType="application/vnd.openxmlformats-officedocument.presentationml.notesSlide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notesSlides/notesSlide26.xml" ContentType="application/vnd.openxmlformats-officedocument.presentationml.notesSlide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notesSlides/notesSlide27.xml" ContentType="application/vnd.openxmlformats-officedocument.presentationml.notesSlide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notesSlides/notesSlide28.xml" ContentType="application/vnd.openxmlformats-officedocument.presentationml.notesSlide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3" r:id="rId2"/>
  </p:sldMasterIdLst>
  <p:notesMasterIdLst>
    <p:notesMasterId r:id="rId74"/>
  </p:notesMasterIdLst>
  <p:handoutMasterIdLst>
    <p:handoutMasterId r:id="rId75"/>
  </p:handoutMasterIdLst>
  <p:sldIdLst>
    <p:sldId id="395" r:id="rId3"/>
    <p:sldId id="919" r:id="rId4"/>
    <p:sldId id="503" r:id="rId5"/>
    <p:sldId id="558" r:id="rId6"/>
    <p:sldId id="927" r:id="rId7"/>
    <p:sldId id="686" r:id="rId8"/>
    <p:sldId id="687" r:id="rId9"/>
    <p:sldId id="928" r:id="rId10"/>
    <p:sldId id="929" r:id="rId11"/>
    <p:sldId id="930" r:id="rId12"/>
    <p:sldId id="697" r:id="rId13"/>
    <p:sldId id="932" r:id="rId14"/>
    <p:sldId id="935" r:id="rId15"/>
    <p:sldId id="934" r:id="rId16"/>
    <p:sldId id="933" r:id="rId17"/>
    <p:sldId id="931" r:id="rId18"/>
    <p:sldId id="690" r:id="rId19"/>
    <p:sldId id="926" r:id="rId20"/>
    <p:sldId id="667" r:id="rId21"/>
    <p:sldId id="536" r:id="rId22"/>
    <p:sldId id="936" r:id="rId23"/>
    <p:sldId id="547" r:id="rId24"/>
    <p:sldId id="937" r:id="rId25"/>
    <p:sldId id="939" r:id="rId26"/>
    <p:sldId id="513" r:id="rId27"/>
    <p:sldId id="535" r:id="rId28"/>
    <p:sldId id="549" r:id="rId29"/>
    <p:sldId id="550" r:id="rId30"/>
    <p:sldId id="551" r:id="rId31"/>
    <p:sldId id="552" r:id="rId32"/>
    <p:sldId id="553" r:id="rId33"/>
    <p:sldId id="514" r:id="rId34"/>
    <p:sldId id="554" r:id="rId35"/>
    <p:sldId id="555" r:id="rId36"/>
    <p:sldId id="559" r:id="rId37"/>
    <p:sldId id="523" r:id="rId38"/>
    <p:sldId id="545" r:id="rId39"/>
    <p:sldId id="525" r:id="rId40"/>
    <p:sldId id="560" r:id="rId41"/>
    <p:sldId id="506" r:id="rId42"/>
    <p:sldId id="918" r:id="rId43"/>
    <p:sldId id="938" r:id="rId44"/>
    <p:sldId id="517" r:id="rId45"/>
    <p:sldId id="516" r:id="rId46"/>
    <p:sldId id="563" r:id="rId47"/>
    <p:sldId id="564" r:id="rId48"/>
    <p:sldId id="527" r:id="rId49"/>
    <p:sldId id="565" r:id="rId50"/>
    <p:sldId id="519" r:id="rId51"/>
    <p:sldId id="520" r:id="rId52"/>
    <p:sldId id="556" r:id="rId53"/>
    <p:sldId id="557" r:id="rId54"/>
    <p:sldId id="538" r:id="rId55"/>
    <p:sldId id="921" r:id="rId56"/>
    <p:sldId id="539" r:id="rId57"/>
    <p:sldId id="923" r:id="rId58"/>
    <p:sldId id="922" r:id="rId59"/>
    <p:sldId id="924" r:id="rId60"/>
    <p:sldId id="528" r:id="rId61"/>
    <p:sldId id="529" r:id="rId62"/>
    <p:sldId id="531" r:id="rId63"/>
    <p:sldId id="540" r:id="rId64"/>
    <p:sldId id="920" r:id="rId65"/>
    <p:sldId id="537" r:id="rId66"/>
    <p:sldId id="566" r:id="rId67"/>
    <p:sldId id="541" r:id="rId68"/>
    <p:sldId id="532" r:id="rId69"/>
    <p:sldId id="914" r:id="rId70"/>
    <p:sldId id="915" r:id="rId71"/>
    <p:sldId id="534" r:id="rId72"/>
    <p:sldId id="916" r:id="rId73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00FF00"/>
    <a:srgbClr val="66FF33"/>
    <a:srgbClr val="99FF33"/>
    <a:srgbClr val="CCFF33"/>
    <a:srgbClr val="339966"/>
    <a:srgbClr val="A50021"/>
    <a:srgbClr val="FF00FF"/>
    <a:srgbClr val="96969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6" autoAdjust="0"/>
    <p:restoredTop sz="85362" autoAdjust="0"/>
  </p:normalViewPr>
  <p:slideViewPr>
    <p:cSldViewPr>
      <p:cViewPr varScale="1">
        <p:scale>
          <a:sx n="90" d="100"/>
          <a:sy n="90" d="100"/>
        </p:scale>
        <p:origin x="232" y="2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9FDD73-6027-4985-82F5-B7A604C00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12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340C46-3104-4A0E-BC33-4ED86974D3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59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690E4D-C140-4D62-B396-BBEE244F9C0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A13999-41D4-4B40-AFC6-99FBFE0D642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44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316E0-7C3B-4977-B4AF-3DEAB907DE0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13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316E0-7C3B-4977-B4AF-3DEAB907DE0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83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316E0-7C3B-4977-B4AF-3DEAB907DE0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479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316E0-7C3B-4977-B4AF-3DEAB907DE0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54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316E0-7C3B-4977-B4AF-3DEAB907DE0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099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A28EEA-9933-4371-8E7B-ACB3866D2C3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47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1155B-3FD7-9686-7304-D81E29AC7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C29D6E4E-6B24-CAFA-F04F-DEDE8F45B2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A28EEA-9933-4371-8E7B-ACB3866D2C3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44748D6F-087D-09E8-F41D-B068D6765C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7E205ADF-96AF-9679-F674-A0B79FD6F9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83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57885-7446-B8A7-D77C-097ABCE16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9C9EE10C-6BF2-D762-E182-1DB3EB62E9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A28EEA-9933-4371-8E7B-ACB3866D2C3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B826A556-5D33-F409-5FA7-0BFFB6D188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FF391449-A32D-17C4-F8A8-B5FEDA0FB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072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txBody>
          <a:bodyPr/>
          <a:lstStyle/>
          <a:p>
            <a:pPr marL="46988">
              <a:spcBef>
                <a:spcPts val="476"/>
              </a:spcBef>
            </a:pPr>
            <a:r>
              <a:rPr lang="en-US" dirty="0">
                <a:solidFill>
                  <a:srgbClr val="000000"/>
                </a:solidFill>
                <a:cs typeface="Times New Roman" charset="0"/>
                <a:sym typeface="Times New Roman" charset="0"/>
              </a:rPr>
              <a:t>Is this parachutist higher or lower than the person taking this picture?</a:t>
            </a:r>
          </a:p>
          <a:p>
            <a:pPr marL="46988">
              <a:spcBef>
                <a:spcPts val="476"/>
              </a:spcBef>
            </a:pPr>
            <a:r>
              <a:rPr lang="en-US" dirty="0">
                <a:solidFill>
                  <a:srgbClr val="000000"/>
                </a:solidFill>
                <a:cs typeface="Times New Roman" charset="0"/>
                <a:sym typeface="Times New Roman" charset="0"/>
              </a:rPr>
              <a:t>Lower—he is below the horizon</a:t>
            </a:r>
          </a:p>
        </p:txBody>
      </p:sp>
    </p:spTree>
    <p:extLst>
      <p:ext uri="{BB962C8B-B14F-4D97-AF65-F5344CB8AC3E}">
        <p14:creationId xmlns:p14="http://schemas.microsoft.com/office/powerpoint/2010/main" val="3734299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316E0-7C3B-4977-B4AF-3DEAB907DE0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638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316E0-7C3B-4977-B4AF-3DEAB907DE0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193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7448B7-A2D8-4186-8CF2-6F8AA0C5050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81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homogeneous</a:t>
            </a:r>
            <a:r>
              <a:rPr lang="en-US" baseline="0" dirty="0"/>
              <a:t> coordinate of an infinite vanishing point is 0. Infinite vanishing points correspond to directions of lines that are parallel to the image plane.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340C46-3104-4A0E-BC33-4ED86974D35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755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340C46-3104-4A0E-BC33-4ED86974D35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56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BFEC8-6B1F-81FD-50C9-085E2FD2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>
            <a:extLst>
              <a:ext uri="{FF2B5EF4-FFF2-40B4-BE49-F238E27FC236}">
                <a16:creationId xmlns:a16="http://schemas.microsoft.com/office/drawing/2014/main" id="{257F4131-1F7F-ED0B-BDF9-875F4609697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A25606AD-6725-63B6-A610-BE397C393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txBody>
          <a:bodyPr/>
          <a:lstStyle/>
          <a:p>
            <a:pPr marL="46988">
              <a:spcBef>
                <a:spcPts val="476"/>
              </a:spcBef>
            </a:pPr>
            <a:r>
              <a:rPr lang="en-US" dirty="0">
                <a:solidFill>
                  <a:srgbClr val="000000"/>
                </a:solidFill>
                <a:cs typeface="Times New Roman" charset="0"/>
                <a:sym typeface="Times New Roman" charset="0"/>
              </a:rPr>
              <a:t>Is this parachutist higher or lower than the person taking this picture?</a:t>
            </a:r>
          </a:p>
          <a:p>
            <a:pPr marL="46988">
              <a:spcBef>
                <a:spcPts val="476"/>
              </a:spcBef>
            </a:pPr>
            <a:r>
              <a:rPr lang="en-US" dirty="0">
                <a:solidFill>
                  <a:srgbClr val="000000"/>
                </a:solidFill>
                <a:cs typeface="Times New Roman" charset="0"/>
                <a:sym typeface="Times New Roman" charset="0"/>
              </a:rPr>
              <a:t>Lower—he is below the horizon</a:t>
            </a:r>
          </a:p>
        </p:txBody>
      </p:sp>
    </p:spTree>
    <p:extLst>
      <p:ext uri="{BB962C8B-B14F-4D97-AF65-F5344CB8AC3E}">
        <p14:creationId xmlns:p14="http://schemas.microsoft.com/office/powerpoint/2010/main" val="811858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A04191-F637-4A6B-9520-F18C70DAE8D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4E0DF6-6652-4427-A552-50EE7E424BC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309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7BD6248-74D5-4DBF-B5F0-4019D1D358D6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792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3AAA2B-D9EA-4C09-9E11-5F256EBCAF9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25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0CE6A0-ED4A-49A7-ADE1-AD7F91316B7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3AAA2B-D9EA-4C09-9E11-5F256EBCAF9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10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3AAA2B-D9EA-4C09-9E11-5F256EBCAF9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7BD6248-74D5-4DBF-B5F0-4019D1D358D6}" type="slidenum">
              <a:rPr lang="en-US">
                <a:solidFill>
                  <a:srgbClr val="000000"/>
                </a:solidFill>
              </a:rPr>
              <a:pPr/>
              <a:t>50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7BD6248-74D5-4DBF-B5F0-4019D1D358D6}" type="slidenum">
              <a:rPr lang="en-US">
                <a:solidFill>
                  <a:srgbClr val="000000"/>
                </a:solidFill>
              </a:rPr>
              <a:pPr/>
              <a:t>52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656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4E0DF6-6652-4427-A552-50EE7E424BC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789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3AAA2B-D9EA-4C09-9E11-5F256EBCAF9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718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0839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82648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56902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31155" indent="-23712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3AAA2B-D9EA-4C09-9E11-5F256EBCAF9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509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txBody>
          <a:bodyPr/>
          <a:lstStyle/>
          <a:p>
            <a:pPr marL="46988">
              <a:spcBef>
                <a:spcPts val="476"/>
              </a:spcBef>
            </a:pPr>
            <a:r>
              <a:rPr lang="en-US">
                <a:solidFill>
                  <a:srgbClr val="000000"/>
                </a:solidFill>
                <a:cs typeface="Times New Roman" charset="0"/>
                <a:sym typeface="Times New Roman" charset="0"/>
              </a:rPr>
              <a:t>homography!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513342-266A-4D39-980D-7B7D53D9A6E2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820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340C46-3104-4A0E-BC33-4ED86974D35F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9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DBB79-33BC-4141-9017-C9A4DB6FC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8F40B-1B9B-47CF-A43E-E9389E645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80595-C6F3-41F1-AD16-F8398C42D1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DBBF9-3409-477C-BD18-505DF2C2A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66C60-AF1F-44F9-AEEF-EEF3D5792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1BA55-352E-4299-BB7D-1AD097F19C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22A8D-14EB-4883-A8AB-881AD7C3BE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E6110-B25C-4A82-814A-4D9F741D01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97492-F32C-40C5-A79D-80F015F21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F6BB5-0F3B-4D4A-91A4-059F83F11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2D866-B125-458C-89F5-63870864B8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69DDD-8594-464A-9BB5-4BE54D448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361BE-5972-45C6-AB18-7E7CF5B1D5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8292-798A-450D-8152-4127C5E1AB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7BE11-37C3-4D75-AACE-7A9CBB9CAF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65978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D8224-1CFD-4A2C-A740-584380560A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413B0-DBD4-4B00-B409-90D35F6593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41168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03AA2-F1C2-4EDF-BD5A-8C2DC0ECED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E20BA-254A-459C-B4EF-C4CFE58C59D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9043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8F69F-D0A3-4319-A997-4A82199890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975FF-146D-418A-8D98-3B11A99AE14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1375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81AB2-6AFC-4D30-AF94-F1C4C7F4E6F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C8567-217C-4316-8258-DE5BCDD9B31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02570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2CAD6-79F9-4BCB-8858-EC2424EF737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00960-27BD-4FA9-8D8F-8D229F3ECA2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78145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EFD1B-7FB4-4E03-927C-9A86162E3B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6F7D0-A9B3-4222-A89C-A599451E9F9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5150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99229-FCDB-4170-A55C-A6EEDA89E3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FE8E2-EA61-42F3-9746-E0A12255B09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6244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71DD6-A019-4C91-AC8B-C1A65CFC424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BD8E0-7624-4CA1-853D-2B185373B5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29190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37A31-286A-4EC1-8C54-649E43126D4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BA2B4-F554-42FB-AA94-3271ADC07F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685570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CC0E8-E97B-415C-BCB7-C396093099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2A98B-C79E-4300-B0DB-33FE9EC11BA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9304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A7BD7A94-3F25-4303-99D2-FCDE03B8B0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EB2EC358-95DE-4A24-A317-DAAA1E4D07C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11/4/24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7CB45C2B-1E11-49F3-8C0A-961234ED4C1B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66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esearch.microsoft.com/apps/pubs/default.aspx?id=67260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hyperlink" Target="http://en.wikipedia.org/wiki/Ames_room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erekbruecknermathinartcourse.blogspot.com/2014/12/perspective-1-point-2-point-and-3-point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1.png"/><Relationship Id="rId5" Type="http://schemas.openxmlformats.org/officeDocument/2006/relationships/image" Target="../media/image271.png"/><Relationship Id="rId4" Type="http://schemas.openxmlformats.org/officeDocument/2006/relationships/image" Target="../media/image2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28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30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230.png"/><Relationship Id="rId7" Type="http://schemas.openxmlformats.org/officeDocument/2006/relationships/image" Target="../media/image32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230.png"/><Relationship Id="rId7" Type="http://schemas.openxmlformats.org/officeDocument/2006/relationships/image" Target="../media/image34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image" Target="../media/image53.png"/><Relationship Id="rId3" Type="http://schemas.openxmlformats.org/officeDocument/2006/relationships/tags" Target="../tags/tag12.xml"/><Relationship Id="rId21" Type="http://schemas.openxmlformats.org/officeDocument/2006/relationships/tags" Target="../tags/tag30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notesSlide" Target="../notesSlides/notesSlide18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image" Target="../media/image54.png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24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34" Type="http://schemas.openxmlformats.org/officeDocument/2006/relationships/notesSlide" Target="../notesSlides/notesSlide19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33" Type="http://schemas.openxmlformats.org/officeDocument/2006/relationships/slideLayout" Target="../slideLayouts/slideLayout6.xml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tags" Target="../tags/tag61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32" Type="http://schemas.openxmlformats.org/officeDocument/2006/relationships/tags" Target="../tags/tag64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36" Type="http://schemas.openxmlformats.org/officeDocument/2006/relationships/image" Target="../media/image52.png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31" Type="http://schemas.openxmlformats.org/officeDocument/2006/relationships/tags" Target="../tags/tag63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tags" Target="../tags/tag62.xml"/><Relationship Id="rId35" Type="http://schemas.openxmlformats.org/officeDocument/2006/relationships/image" Target="../media/image51.png"/><Relationship Id="rId8" Type="http://schemas.openxmlformats.org/officeDocument/2006/relationships/tags" Target="../tags/tag40.xml"/></Relationships>
</file>

<file path=ppt/slides/_rels/slide45.xml.rels><?xml version="1.0" encoding="UTF-8" standalone="yes"?>
<Relationships xmlns="http://schemas.openxmlformats.org/package/2006/relationships"><Relationship Id="rId26" Type="http://schemas.openxmlformats.org/officeDocument/2006/relationships/tags" Target="../tags/tag90.xml"/><Relationship Id="rId21" Type="http://schemas.openxmlformats.org/officeDocument/2006/relationships/tags" Target="../tags/tag85.xml"/><Relationship Id="rId42" Type="http://schemas.openxmlformats.org/officeDocument/2006/relationships/tags" Target="../tags/tag106.xml"/><Relationship Id="rId47" Type="http://schemas.openxmlformats.org/officeDocument/2006/relationships/tags" Target="../tags/tag111.xml"/><Relationship Id="rId63" Type="http://schemas.openxmlformats.org/officeDocument/2006/relationships/tags" Target="../tags/tag76.xml"/><Relationship Id="rId68" Type="http://schemas.openxmlformats.org/officeDocument/2006/relationships/image" Target="../media/image62.png"/><Relationship Id="rId84" Type="http://schemas.openxmlformats.org/officeDocument/2006/relationships/tags" Target="../tags/tag262.xml"/><Relationship Id="rId2" Type="http://schemas.openxmlformats.org/officeDocument/2006/relationships/tags" Target="../tags/tag66.xml"/><Relationship Id="rId16" Type="http://schemas.openxmlformats.org/officeDocument/2006/relationships/tags" Target="../tags/tag80.xml"/><Relationship Id="rId29" Type="http://schemas.openxmlformats.org/officeDocument/2006/relationships/tags" Target="../tags/tag93.xml"/><Relationship Id="rId11" Type="http://schemas.openxmlformats.org/officeDocument/2006/relationships/tags" Target="../tags/tag75.xml"/><Relationship Id="rId24" Type="http://schemas.openxmlformats.org/officeDocument/2006/relationships/tags" Target="../tags/tag88.xml"/><Relationship Id="rId32" Type="http://schemas.openxmlformats.org/officeDocument/2006/relationships/tags" Target="../tags/tag96.xml"/><Relationship Id="rId37" Type="http://schemas.openxmlformats.org/officeDocument/2006/relationships/tags" Target="../tags/tag101.xml"/><Relationship Id="rId40" Type="http://schemas.openxmlformats.org/officeDocument/2006/relationships/tags" Target="../tags/tag104.xml"/><Relationship Id="rId45" Type="http://schemas.openxmlformats.org/officeDocument/2006/relationships/tags" Target="../tags/tag109.xml"/><Relationship Id="rId53" Type="http://schemas.openxmlformats.org/officeDocument/2006/relationships/slideLayout" Target="../slideLayouts/slideLayout6.xml"/><Relationship Id="rId58" Type="http://schemas.openxmlformats.org/officeDocument/2006/relationships/image" Target="../media/image57.png"/><Relationship Id="rId66" Type="http://schemas.openxmlformats.org/officeDocument/2006/relationships/image" Target="../media/image61.png"/><Relationship Id="rId87" Type="http://schemas.openxmlformats.org/officeDocument/2006/relationships/image" Target="../media/image63.png"/><Relationship Id="rId5" Type="http://schemas.openxmlformats.org/officeDocument/2006/relationships/tags" Target="../tags/tag69.xml"/><Relationship Id="rId61" Type="http://schemas.openxmlformats.org/officeDocument/2006/relationships/tags" Target="../tags/tag75.xml"/><Relationship Id="rId82" Type="http://schemas.openxmlformats.org/officeDocument/2006/relationships/tags" Target="../tags/tag261.xml"/><Relationship Id="rId19" Type="http://schemas.openxmlformats.org/officeDocument/2006/relationships/tags" Target="../tags/tag83.xml"/><Relationship Id="rId14" Type="http://schemas.openxmlformats.org/officeDocument/2006/relationships/tags" Target="../tags/tag78.xml"/><Relationship Id="rId22" Type="http://schemas.openxmlformats.org/officeDocument/2006/relationships/tags" Target="../tags/tag86.xml"/><Relationship Id="rId27" Type="http://schemas.openxmlformats.org/officeDocument/2006/relationships/tags" Target="../tags/tag91.xml"/><Relationship Id="rId30" Type="http://schemas.openxmlformats.org/officeDocument/2006/relationships/tags" Target="../tags/tag94.xml"/><Relationship Id="rId35" Type="http://schemas.openxmlformats.org/officeDocument/2006/relationships/tags" Target="../tags/tag99.xml"/><Relationship Id="rId43" Type="http://schemas.openxmlformats.org/officeDocument/2006/relationships/tags" Target="../tags/tag107.xml"/><Relationship Id="rId48" Type="http://schemas.openxmlformats.org/officeDocument/2006/relationships/tags" Target="../tags/tag112.xml"/><Relationship Id="rId56" Type="http://schemas.openxmlformats.org/officeDocument/2006/relationships/image" Target="../media/image52.png"/><Relationship Id="rId64" Type="http://schemas.openxmlformats.org/officeDocument/2006/relationships/image" Target="../media/image60.png"/><Relationship Id="rId8" Type="http://schemas.openxmlformats.org/officeDocument/2006/relationships/tags" Target="../tags/tag72.xml"/><Relationship Id="rId51" Type="http://schemas.openxmlformats.org/officeDocument/2006/relationships/tags" Target="../tags/tag115.xml"/><Relationship Id="rId85" Type="http://schemas.openxmlformats.org/officeDocument/2006/relationships/image" Target="../media/image80.png"/><Relationship Id="rId3" Type="http://schemas.openxmlformats.org/officeDocument/2006/relationships/tags" Target="../tags/tag67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tags" Target="../tags/tag89.xml"/><Relationship Id="rId33" Type="http://schemas.openxmlformats.org/officeDocument/2006/relationships/tags" Target="../tags/tag97.xml"/><Relationship Id="rId38" Type="http://schemas.openxmlformats.org/officeDocument/2006/relationships/tags" Target="../tags/tag102.xml"/><Relationship Id="rId46" Type="http://schemas.openxmlformats.org/officeDocument/2006/relationships/tags" Target="../tags/tag110.xml"/><Relationship Id="rId59" Type="http://schemas.openxmlformats.org/officeDocument/2006/relationships/tags" Target="../tags/tag74.xml"/><Relationship Id="rId67" Type="http://schemas.openxmlformats.org/officeDocument/2006/relationships/tags" Target="../tags/tag90.xml"/><Relationship Id="rId20" Type="http://schemas.openxmlformats.org/officeDocument/2006/relationships/tags" Target="../tags/tag84.xml"/><Relationship Id="rId41" Type="http://schemas.openxmlformats.org/officeDocument/2006/relationships/tags" Target="../tags/tag105.xml"/><Relationship Id="rId54" Type="http://schemas.openxmlformats.org/officeDocument/2006/relationships/notesSlide" Target="../notesSlides/notesSlide20.xml"/><Relationship Id="rId62" Type="http://schemas.openxmlformats.org/officeDocument/2006/relationships/image" Target="../media/image59.png"/><Relationship Id="rId83" Type="http://schemas.openxmlformats.org/officeDocument/2006/relationships/image" Target="../media/image79.png"/><Relationship Id="rId88" Type="http://schemas.openxmlformats.org/officeDocument/2006/relationships/image" Target="../media/image56.png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28" Type="http://schemas.openxmlformats.org/officeDocument/2006/relationships/tags" Target="../tags/tag92.xml"/><Relationship Id="rId36" Type="http://schemas.openxmlformats.org/officeDocument/2006/relationships/tags" Target="../tags/tag100.xml"/><Relationship Id="rId49" Type="http://schemas.openxmlformats.org/officeDocument/2006/relationships/tags" Target="../tags/tag113.xml"/><Relationship Id="rId57" Type="http://schemas.openxmlformats.org/officeDocument/2006/relationships/tags" Target="../tags/tag72.xml"/><Relationship Id="rId10" Type="http://schemas.openxmlformats.org/officeDocument/2006/relationships/tags" Target="../tags/tag74.xml"/><Relationship Id="rId31" Type="http://schemas.openxmlformats.org/officeDocument/2006/relationships/tags" Target="../tags/tag95.xml"/><Relationship Id="rId44" Type="http://schemas.openxmlformats.org/officeDocument/2006/relationships/tags" Target="../tags/tag108.xml"/><Relationship Id="rId52" Type="http://schemas.openxmlformats.org/officeDocument/2006/relationships/tags" Target="../tags/tag116.xml"/><Relationship Id="rId60" Type="http://schemas.openxmlformats.org/officeDocument/2006/relationships/image" Target="../media/image58.png"/><Relationship Id="rId65" Type="http://schemas.openxmlformats.org/officeDocument/2006/relationships/tags" Target="../tags/tag79.xml"/><Relationship Id="rId86" Type="http://schemas.openxmlformats.org/officeDocument/2006/relationships/tags" Target="../tags/tag86.xml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39" Type="http://schemas.openxmlformats.org/officeDocument/2006/relationships/tags" Target="../tags/tag103.xml"/><Relationship Id="rId34" Type="http://schemas.openxmlformats.org/officeDocument/2006/relationships/tags" Target="../tags/tag98.xml"/><Relationship Id="rId50" Type="http://schemas.openxmlformats.org/officeDocument/2006/relationships/tags" Target="../tags/tag114.xml"/><Relationship Id="rId55" Type="http://schemas.openxmlformats.org/officeDocument/2006/relationships/image" Target="../media/image51.png"/><Relationship Id="rId7" Type="http://schemas.openxmlformats.org/officeDocument/2006/relationships/tags" Target="../tags/tag71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tags" Target="../tags/tag129.xml"/><Relationship Id="rId18" Type="http://schemas.openxmlformats.org/officeDocument/2006/relationships/tags" Target="../tags/tag134.xml"/><Relationship Id="rId26" Type="http://schemas.openxmlformats.org/officeDocument/2006/relationships/tags" Target="../tags/tag142.xml"/><Relationship Id="rId39" Type="http://schemas.openxmlformats.org/officeDocument/2006/relationships/image" Target="../media/image65.png"/><Relationship Id="rId21" Type="http://schemas.openxmlformats.org/officeDocument/2006/relationships/tags" Target="../tags/tag137.xml"/><Relationship Id="rId34" Type="http://schemas.openxmlformats.org/officeDocument/2006/relationships/tags" Target="../tags/tag150.xml"/><Relationship Id="rId42" Type="http://schemas.openxmlformats.org/officeDocument/2006/relationships/tags" Target="../tags/tag127.xml"/><Relationship Id="rId47" Type="http://schemas.openxmlformats.org/officeDocument/2006/relationships/image" Target="../media/image690.png"/><Relationship Id="rId7" Type="http://schemas.openxmlformats.org/officeDocument/2006/relationships/tags" Target="../tags/tag123.xml"/><Relationship Id="rId2" Type="http://schemas.openxmlformats.org/officeDocument/2006/relationships/tags" Target="../tags/tag118.xml"/><Relationship Id="rId16" Type="http://schemas.openxmlformats.org/officeDocument/2006/relationships/tags" Target="../tags/tag132.xml"/><Relationship Id="rId29" Type="http://schemas.openxmlformats.org/officeDocument/2006/relationships/tags" Target="../tags/tag145.xml"/><Relationship Id="rId11" Type="http://schemas.openxmlformats.org/officeDocument/2006/relationships/tags" Target="../tags/tag127.xml"/><Relationship Id="rId24" Type="http://schemas.openxmlformats.org/officeDocument/2006/relationships/tags" Target="../tags/tag140.xml"/><Relationship Id="rId32" Type="http://schemas.openxmlformats.org/officeDocument/2006/relationships/tags" Target="../tags/tag148.xml"/><Relationship Id="rId37" Type="http://schemas.openxmlformats.org/officeDocument/2006/relationships/notesSlide" Target="../notesSlides/notesSlide21.xml"/><Relationship Id="rId40" Type="http://schemas.openxmlformats.org/officeDocument/2006/relationships/tags" Target="../tags/tag126.xml"/><Relationship Id="rId45" Type="http://schemas.openxmlformats.org/officeDocument/2006/relationships/image" Target="../media/image680.png"/><Relationship Id="rId5" Type="http://schemas.openxmlformats.org/officeDocument/2006/relationships/tags" Target="../tags/tag121.xml"/><Relationship Id="rId15" Type="http://schemas.openxmlformats.org/officeDocument/2006/relationships/tags" Target="../tags/tag131.xml"/><Relationship Id="rId23" Type="http://schemas.openxmlformats.org/officeDocument/2006/relationships/tags" Target="../tags/tag139.xml"/><Relationship Id="rId28" Type="http://schemas.openxmlformats.org/officeDocument/2006/relationships/tags" Target="../tags/tag144.xml"/><Relationship Id="rId36" Type="http://schemas.openxmlformats.org/officeDocument/2006/relationships/slideLayout" Target="../slideLayouts/slideLayout2.xml"/><Relationship Id="rId49" Type="http://schemas.openxmlformats.org/officeDocument/2006/relationships/image" Target="../media/image700.png"/><Relationship Id="rId57" Type="http://schemas.openxmlformats.org/officeDocument/2006/relationships/image" Target="../media/image670.png"/><Relationship Id="rId10" Type="http://schemas.openxmlformats.org/officeDocument/2006/relationships/tags" Target="../tags/tag126.xml"/><Relationship Id="rId19" Type="http://schemas.openxmlformats.org/officeDocument/2006/relationships/tags" Target="../tags/tag135.xml"/><Relationship Id="rId31" Type="http://schemas.openxmlformats.org/officeDocument/2006/relationships/tags" Target="../tags/tag147.xml"/><Relationship Id="rId44" Type="http://schemas.openxmlformats.org/officeDocument/2006/relationships/tags" Target="../tags/tag129.xml"/><Relationship Id="rId4" Type="http://schemas.openxmlformats.org/officeDocument/2006/relationships/tags" Target="../tags/tag120.xml"/><Relationship Id="rId9" Type="http://schemas.openxmlformats.org/officeDocument/2006/relationships/tags" Target="../tags/tag125.xml"/><Relationship Id="rId14" Type="http://schemas.openxmlformats.org/officeDocument/2006/relationships/tags" Target="../tags/tag130.xml"/><Relationship Id="rId22" Type="http://schemas.openxmlformats.org/officeDocument/2006/relationships/tags" Target="../tags/tag138.xml"/><Relationship Id="rId27" Type="http://schemas.openxmlformats.org/officeDocument/2006/relationships/tags" Target="../tags/tag143.xml"/><Relationship Id="rId30" Type="http://schemas.openxmlformats.org/officeDocument/2006/relationships/tags" Target="../tags/tag146.xml"/><Relationship Id="rId35" Type="http://schemas.openxmlformats.org/officeDocument/2006/relationships/tags" Target="../tags/tag151.xml"/><Relationship Id="rId43" Type="http://schemas.openxmlformats.org/officeDocument/2006/relationships/image" Target="../media/image67.png"/><Relationship Id="rId48" Type="http://schemas.openxmlformats.org/officeDocument/2006/relationships/tags" Target="../tags/tag131.xml"/><Relationship Id="rId56" Type="http://schemas.openxmlformats.org/officeDocument/2006/relationships/tags" Target="../tags/tag225.xml"/><Relationship Id="rId8" Type="http://schemas.openxmlformats.org/officeDocument/2006/relationships/tags" Target="../tags/tag124.xml"/><Relationship Id="rId3" Type="http://schemas.openxmlformats.org/officeDocument/2006/relationships/tags" Target="../tags/tag119.xml"/><Relationship Id="rId12" Type="http://schemas.openxmlformats.org/officeDocument/2006/relationships/tags" Target="../tags/tag128.xml"/><Relationship Id="rId17" Type="http://schemas.openxmlformats.org/officeDocument/2006/relationships/tags" Target="../tags/tag133.xml"/><Relationship Id="rId25" Type="http://schemas.openxmlformats.org/officeDocument/2006/relationships/tags" Target="../tags/tag141.xml"/><Relationship Id="rId33" Type="http://schemas.openxmlformats.org/officeDocument/2006/relationships/tags" Target="../tags/tag149.xml"/><Relationship Id="rId38" Type="http://schemas.openxmlformats.org/officeDocument/2006/relationships/tags" Target="../tags/tag117.xml"/><Relationship Id="rId46" Type="http://schemas.openxmlformats.org/officeDocument/2006/relationships/tags" Target="../tags/tag130.xml"/><Relationship Id="rId20" Type="http://schemas.openxmlformats.org/officeDocument/2006/relationships/tags" Target="../tags/tag136.xml"/><Relationship Id="rId41" Type="http://schemas.openxmlformats.org/officeDocument/2006/relationships/image" Target="../media/image66.png"/><Relationship Id="rId1" Type="http://schemas.openxmlformats.org/officeDocument/2006/relationships/tags" Target="../tags/tag117.xml"/><Relationship Id="rId6" Type="http://schemas.openxmlformats.org/officeDocument/2006/relationships/tags" Target="../tags/tag12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159.xml"/><Relationship Id="rId13" Type="http://schemas.openxmlformats.org/officeDocument/2006/relationships/tags" Target="../tags/tag164.xml"/><Relationship Id="rId18" Type="http://schemas.openxmlformats.org/officeDocument/2006/relationships/notesSlide" Target="../notesSlides/notesSlide22.xml"/><Relationship Id="rId26" Type="http://schemas.openxmlformats.org/officeDocument/2006/relationships/image" Target="../media/image74.png"/><Relationship Id="rId3" Type="http://schemas.openxmlformats.org/officeDocument/2006/relationships/tags" Target="../tags/tag154.xml"/><Relationship Id="rId21" Type="http://schemas.openxmlformats.org/officeDocument/2006/relationships/tags" Target="../tags/tag165.xml"/><Relationship Id="rId7" Type="http://schemas.openxmlformats.org/officeDocument/2006/relationships/tags" Target="../tags/tag158.xml"/><Relationship Id="rId12" Type="http://schemas.openxmlformats.org/officeDocument/2006/relationships/tags" Target="../tags/tag163.xml"/><Relationship Id="rId17" Type="http://schemas.openxmlformats.org/officeDocument/2006/relationships/slideLayout" Target="../slideLayouts/slideLayout2.xml"/><Relationship Id="rId25" Type="http://schemas.openxmlformats.org/officeDocument/2006/relationships/tags" Target="../tags/tag167.xml"/><Relationship Id="rId2" Type="http://schemas.openxmlformats.org/officeDocument/2006/relationships/tags" Target="../tags/tag153.xml"/><Relationship Id="rId16" Type="http://schemas.openxmlformats.org/officeDocument/2006/relationships/tags" Target="../tags/tag167.xml"/><Relationship Id="rId20" Type="http://schemas.openxmlformats.org/officeDocument/2006/relationships/image" Target="../media/image71.png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11" Type="http://schemas.openxmlformats.org/officeDocument/2006/relationships/tags" Target="../tags/tag162.xml"/><Relationship Id="rId24" Type="http://schemas.openxmlformats.org/officeDocument/2006/relationships/image" Target="../media/image73.png"/><Relationship Id="rId5" Type="http://schemas.openxmlformats.org/officeDocument/2006/relationships/tags" Target="../tags/tag156.xml"/><Relationship Id="rId15" Type="http://schemas.openxmlformats.org/officeDocument/2006/relationships/tags" Target="../tags/tag166.xml"/><Relationship Id="rId23" Type="http://schemas.openxmlformats.org/officeDocument/2006/relationships/tags" Target="../tags/tag166.xml"/><Relationship Id="rId10" Type="http://schemas.openxmlformats.org/officeDocument/2006/relationships/tags" Target="../tags/tag161.xml"/><Relationship Id="rId19" Type="http://schemas.openxmlformats.org/officeDocument/2006/relationships/tags" Target="../tags/tag156.xml"/><Relationship Id="rId4" Type="http://schemas.openxmlformats.org/officeDocument/2006/relationships/tags" Target="../tags/tag155.xml"/><Relationship Id="rId9" Type="http://schemas.openxmlformats.org/officeDocument/2006/relationships/tags" Target="../tags/tag160.xml"/><Relationship Id="rId14" Type="http://schemas.openxmlformats.org/officeDocument/2006/relationships/tags" Target="../tags/tag165.xml"/><Relationship Id="rId22" Type="http://schemas.openxmlformats.org/officeDocument/2006/relationships/image" Target="../media/image721.png"/><Relationship Id="rId27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tags" Target="../tags/tag180.xml"/><Relationship Id="rId18" Type="http://schemas.openxmlformats.org/officeDocument/2006/relationships/tags" Target="../tags/tag185.xml"/><Relationship Id="rId26" Type="http://schemas.openxmlformats.org/officeDocument/2006/relationships/tags" Target="../tags/tag193.xml"/><Relationship Id="rId39" Type="http://schemas.openxmlformats.org/officeDocument/2006/relationships/image" Target="../media/image76.png"/><Relationship Id="rId21" Type="http://schemas.openxmlformats.org/officeDocument/2006/relationships/tags" Target="../tags/tag188.xml"/><Relationship Id="rId34" Type="http://schemas.openxmlformats.org/officeDocument/2006/relationships/tags" Target="../tags/tag201.xml"/><Relationship Id="rId42" Type="http://schemas.openxmlformats.org/officeDocument/2006/relationships/tags" Target="../tags/tag178.xml"/><Relationship Id="rId47" Type="http://schemas.openxmlformats.org/officeDocument/2006/relationships/image" Target="../media/image690.png"/><Relationship Id="rId7" Type="http://schemas.openxmlformats.org/officeDocument/2006/relationships/tags" Target="../tags/tag174.xml"/><Relationship Id="rId2" Type="http://schemas.openxmlformats.org/officeDocument/2006/relationships/tags" Target="../tags/tag169.xml"/><Relationship Id="rId16" Type="http://schemas.openxmlformats.org/officeDocument/2006/relationships/tags" Target="../tags/tag183.xml"/><Relationship Id="rId29" Type="http://schemas.openxmlformats.org/officeDocument/2006/relationships/tags" Target="../tags/tag196.xml"/><Relationship Id="rId11" Type="http://schemas.openxmlformats.org/officeDocument/2006/relationships/tags" Target="../tags/tag178.xml"/><Relationship Id="rId24" Type="http://schemas.openxmlformats.org/officeDocument/2006/relationships/tags" Target="../tags/tag191.xml"/><Relationship Id="rId32" Type="http://schemas.openxmlformats.org/officeDocument/2006/relationships/tags" Target="../tags/tag199.xml"/><Relationship Id="rId37" Type="http://schemas.openxmlformats.org/officeDocument/2006/relationships/notesSlide" Target="../notesSlides/notesSlide23.xml"/><Relationship Id="rId40" Type="http://schemas.openxmlformats.org/officeDocument/2006/relationships/tags" Target="../tags/tag177.xml"/><Relationship Id="rId45" Type="http://schemas.openxmlformats.org/officeDocument/2006/relationships/image" Target="../media/image81.png"/><Relationship Id="rId5" Type="http://schemas.openxmlformats.org/officeDocument/2006/relationships/tags" Target="../tags/tag172.xml"/><Relationship Id="rId15" Type="http://schemas.openxmlformats.org/officeDocument/2006/relationships/tags" Target="../tags/tag182.xml"/><Relationship Id="rId23" Type="http://schemas.openxmlformats.org/officeDocument/2006/relationships/tags" Target="../tags/tag190.xml"/><Relationship Id="rId28" Type="http://schemas.openxmlformats.org/officeDocument/2006/relationships/tags" Target="../tags/tag195.xml"/><Relationship Id="rId36" Type="http://schemas.openxmlformats.org/officeDocument/2006/relationships/slideLayout" Target="../slideLayouts/slideLayout2.xml"/><Relationship Id="rId49" Type="http://schemas.openxmlformats.org/officeDocument/2006/relationships/image" Target="../media/image82.png"/><Relationship Id="rId57" Type="http://schemas.openxmlformats.org/officeDocument/2006/relationships/image" Target="../media/image670.png"/><Relationship Id="rId10" Type="http://schemas.openxmlformats.org/officeDocument/2006/relationships/tags" Target="../tags/tag177.xml"/><Relationship Id="rId19" Type="http://schemas.openxmlformats.org/officeDocument/2006/relationships/tags" Target="../tags/tag186.xml"/><Relationship Id="rId31" Type="http://schemas.openxmlformats.org/officeDocument/2006/relationships/tags" Target="../tags/tag198.xml"/><Relationship Id="rId44" Type="http://schemas.openxmlformats.org/officeDocument/2006/relationships/tags" Target="../tags/tag180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tags" Target="../tags/tag181.xml"/><Relationship Id="rId22" Type="http://schemas.openxmlformats.org/officeDocument/2006/relationships/tags" Target="../tags/tag189.xml"/><Relationship Id="rId27" Type="http://schemas.openxmlformats.org/officeDocument/2006/relationships/tags" Target="../tags/tag194.xml"/><Relationship Id="rId30" Type="http://schemas.openxmlformats.org/officeDocument/2006/relationships/tags" Target="../tags/tag197.xml"/><Relationship Id="rId35" Type="http://schemas.openxmlformats.org/officeDocument/2006/relationships/tags" Target="../tags/tag202.xml"/><Relationship Id="rId43" Type="http://schemas.openxmlformats.org/officeDocument/2006/relationships/image" Target="../media/image78.png"/><Relationship Id="rId48" Type="http://schemas.openxmlformats.org/officeDocument/2006/relationships/tags" Target="../tags/tag182.xml"/><Relationship Id="rId56" Type="http://schemas.openxmlformats.org/officeDocument/2006/relationships/tags" Target="../tags/tag225.xml"/><Relationship Id="rId8" Type="http://schemas.openxmlformats.org/officeDocument/2006/relationships/tags" Target="../tags/tag175.xml"/><Relationship Id="rId3" Type="http://schemas.openxmlformats.org/officeDocument/2006/relationships/tags" Target="../tags/tag170.xml"/><Relationship Id="rId12" Type="http://schemas.openxmlformats.org/officeDocument/2006/relationships/tags" Target="../tags/tag179.xml"/><Relationship Id="rId17" Type="http://schemas.openxmlformats.org/officeDocument/2006/relationships/tags" Target="../tags/tag184.xml"/><Relationship Id="rId25" Type="http://schemas.openxmlformats.org/officeDocument/2006/relationships/tags" Target="../tags/tag192.xml"/><Relationship Id="rId33" Type="http://schemas.openxmlformats.org/officeDocument/2006/relationships/tags" Target="../tags/tag200.xml"/><Relationship Id="rId38" Type="http://schemas.openxmlformats.org/officeDocument/2006/relationships/tags" Target="../tags/tag168.xml"/><Relationship Id="rId46" Type="http://schemas.openxmlformats.org/officeDocument/2006/relationships/tags" Target="../tags/tag181.xml"/><Relationship Id="rId20" Type="http://schemas.openxmlformats.org/officeDocument/2006/relationships/tags" Target="../tags/tag187.xml"/><Relationship Id="rId41" Type="http://schemas.openxmlformats.org/officeDocument/2006/relationships/image" Target="../media/image77.png"/><Relationship Id="rId1" Type="http://schemas.openxmlformats.org/officeDocument/2006/relationships/tags" Target="../tags/tag168.xml"/><Relationship Id="rId6" Type="http://schemas.openxmlformats.org/officeDocument/2006/relationships/tags" Target="../tags/tag173.xml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tags" Target="../tags/tag215.xml"/><Relationship Id="rId18" Type="http://schemas.openxmlformats.org/officeDocument/2006/relationships/tags" Target="../tags/tag220.xml"/><Relationship Id="rId26" Type="http://schemas.openxmlformats.org/officeDocument/2006/relationships/tags" Target="../tags/tag229.xml"/><Relationship Id="rId39" Type="http://schemas.openxmlformats.org/officeDocument/2006/relationships/tags" Target="../tags/tag242.xml"/><Relationship Id="rId21" Type="http://schemas.openxmlformats.org/officeDocument/2006/relationships/tags" Target="../tags/tag223.xml"/><Relationship Id="rId34" Type="http://schemas.openxmlformats.org/officeDocument/2006/relationships/tags" Target="../tags/tag237.xml"/><Relationship Id="rId42" Type="http://schemas.openxmlformats.org/officeDocument/2006/relationships/tags" Target="../tags/tag207.xml"/><Relationship Id="rId47" Type="http://schemas.openxmlformats.org/officeDocument/2006/relationships/image" Target="../media/image620.png"/><Relationship Id="rId50" Type="http://schemas.openxmlformats.org/officeDocument/2006/relationships/tags" Target="../tags/tag209.xml"/><Relationship Id="rId55" Type="http://schemas.openxmlformats.org/officeDocument/2006/relationships/image" Target="../media/image82.png"/><Relationship Id="rId7" Type="http://schemas.openxmlformats.org/officeDocument/2006/relationships/tags" Target="../tags/tag209.xml"/><Relationship Id="rId2" Type="http://schemas.openxmlformats.org/officeDocument/2006/relationships/tags" Target="../tags/tag204.xml"/><Relationship Id="rId16" Type="http://schemas.openxmlformats.org/officeDocument/2006/relationships/tags" Target="../tags/tag218.xml"/><Relationship Id="rId29" Type="http://schemas.openxmlformats.org/officeDocument/2006/relationships/tags" Target="../tags/tag232.xml"/><Relationship Id="rId11" Type="http://schemas.openxmlformats.org/officeDocument/2006/relationships/tags" Target="../tags/tag213.xml"/><Relationship Id="rId24" Type="http://schemas.openxmlformats.org/officeDocument/2006/relationships/tags" Target="../tags/tag227.xml"/><Relationship Id="rId32" Type="http://schemas.openxmlformats.org/officeDocument/2006/relationships/tags" Target="../tags/tag235.xml"/><Relationship Id="rId37" Type="http://schemas.openxmlformats.org/officeDocument/2006/relationships/tags" Target="../tags/tag240.xml"/><Relationship Id="rId40" Type="http://schemas.openxmlformats.org/officeDocument/2006/relationships/slideLayout" Target="../slideLayouts/slideLayout2.xml"/><Relationship Id="rId45" Type="http://schemas.openxmlformats.org/officeDocument/2006/relationships/image" Target="../media/image610.png"/><Relationship Id="rId53" Type="http://schemas.openxmlformats.org/officeDocument/2006/relationships/image" Target="../media/image690.png"/><Relationship Id="rId58" Type="http://schemas.openxmlformats.org/officeDocument/2006/relationships/image" Target="../media/image84.png"/><Relationship Id="rId5" Type="http://schemas.openxmlformats.org/officeDocument/2006/relationships/tags" Target="../tags/tag207.xml"/><Relationship Id="rId19" Type="http://schemas.openxmlformats.org/officeDocument/2006/relationships/tags" Target="../tags/tag221.xml"/><Relationship Id="rId4" Type="http://schemas.openxmlformats.org/officeDocument/2006/relationships/tags" Target="../tags/tag206.xml"/><Relationship Id="rId9" Type="http://schemas.openxmlformats.org/officeDocument/2006/relationships/tags" Target="../tags/tag211.xml"/><Relationship Id="rId14" Type="http://schemas.openxmlformats.org/officeDocument/2006/relationships/tags" Target="../tags/tag216.xml"/><Relationship Id="rId22" Type="http://schemas.openxmlformats.org/officeDocument/2006/relationships/tags" Target="../tags/tag225.xml"/><Relationship Id="rId27" Type="http://schemas.openxmlformats.org/officeDocument/2006/relationships/tags" Target="../tags/tag230.xml"/><Relationship Id="rId30" Type="http://schemas.openxmlformats.org/officeDocument/2006/relationships/tags" Target="../tags/tag233.xml"/><Relationship Id="rId35" Type="http://schemas.openxmlformats.org/officeDocument/2006/relationships/tags" Target="../tags/tag238.xml"/><Relationship Id="rId43" Type="http://schemas.openxmlformats.org/officeDocument/2006/relationships/image" Target="../media/image83.png"/><Relationship Id="rId48" Type="http://schemas.openxmlformats.org/officeDocument/2006/relationships/tags" Target="../tags/tag233.xml"/><Relationship Id="rId56" Type="http://schemas.openxmlformats.org/officeDocument/2006/relationships/tags" Target="../tags/tag225.xml"/><Relationship Id="rId8" Type="http://schemas.openxmlformats.org/officeDocument/2006/relationships/tags" Target="../tags/tag210.xml"/><Relationship Id="rId51" Type="http://schemas.openxmlformats.org/officeDocument/2006/relationships/image" Target="../media/image81.png"/><Relationship Id="rId3" Type="http://schemas.openxmlformats.org/officeDocument/2006/relationships/tags" Target="../tags/tag205.xml"/><Relationship Id="rId12" Type="http://schemas.openxmlformats.org/officeDocument/2006/relationships/tags" Target="../tags/tag214.xml"/><Relationship Id="rId17" Type="http://schemas.openxmlformats.org/officeDocument/2006/relationships/tags" Target="../tags/tag219.xml"/><Relationship Id="rId25" Type="http://schemas.openxmlformats.org/officeDocument/2006/relationships/tags" Target="../tags/tag228.xml"/><Relationship Id="rId33" Type="http://schemas.openxmlformats.org/officeDocument/2006/relationships/tags" Target="../tags/tag236.xml"/><Relationship Id="rId38" Type="http://schemas.openxmlformats.org/officeDocument/2006/relationships/tags" Target="../tags/tag241.xml"/><Relationship Id="rId46" Type="http://schemas.openxmlformats.org/officeDocument/2006/relationships/tags" Target="../tags/tag232.xml"/><Relationship Id="rId59" Type="http://schemas.openxmlformats.org/officeDocument/2006/relationships/image" Target="../media/image85.png"/><Relationship Id="rId20" Type="http://schemas.openxmlformats.org/officeDocument/2006/relationships/tags" Target="../tags/tag222.xml"/><Relationship Id="rId41" Type="http://schemas.openxmlformats.org/officeDocument/2006/relationships/notesSlide" Target="../notesSlides/notesSlide24.xml"/><Relationship Id="rId54" Type="http://schemas.openxmlformats.org/officeDocument/2006/relationships/tags" Target="../tags/tag211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15" Type="http://schemas.openxmlformats.org/officeDocument/2006/relationships/tags" Target="../tags/tag217.xml"/><Relationship Id="rId23" Type="http://schemas.openxmlformats.org/officeDocument/2006/relationships/tags" Target="../tags/tag226.xml"/><Relationship Id="rId28" Type="http://schemas.openxmlformats.org/officeDocument/2006/relationships/tags" Target="../tags/tag231.xml"/><Relationship Id="rId36" Type="http://schemas.openxmlformats.org/officeDocument/2006/relationships/tags" Target="../tags/tag239.xml"/><Relationship Id="rId49" Type="http://schemas.openxmlformats.org/officeDocument/2006/relationships/image" Target="../media/image630.png"/><Relationship Id="rId57" Type="http://schemas.openxmlformats.org/officeDocument/2006/relationships/image" Target="../media/image670.png"/><Relationship Id="rId10" Type="http://schemas.openxmlformats.org/officeDocument/2006/relationships/tags" Target="../tags/tag212.xml"/><Relationship Id="rId31" Type="http://schemas.openxmlformats.org/officeDocument/2006/relationships/tags" Target="../tags/tag234.xml"/><Relationship Id="rId44" Type="http://schemas.openxmlformats.org/officeDocument/2006/relationships/tags" Target="../tags/tag231.xml"/><Relationship Id="rId52" Type="http://schemas.openxmlformats.org/officeDocument/2006/relationships/tags" Target="../tags/tag210.xml"/><Relationship Id="rId60" Type="http://schemas.openxmlformats.org/officeDocument/2006/relationships/image" Target="../media/image86.png"/></Relationships>
</file>

<file path=ppt/slides/_rels/slide50.xml.rels><?xml version="1.0" encoding="UTF-8" standalone="yes"?>
<Relationships xmlns="http://schemas.openxmlformats.org/package/2006/relationships"><Relationship Id="rId26" Type="http://schemas.openxmlformats.org/officeDocument/2006/relationships/tags" Target="../tags/tag270.xml"/><Relationship Id="rId21" Type="http://schemas.openxmlformats.org/officeDocument/2006/relationships/tags" Target="../tags/tag265.xml"/><Relationship Id="rId42" Type="http://schemas.openxmlformats.org/officeDocument/2006/relationships/tags" Target="../tags/tag286.xml"/><Relationship Id="rId47" Type="http://schemas.openxmlformats.org/officeDocument/2006/relationships/tags" Target="../tags/tag291.xml"/><Relationship Id="rId68" Type="http://schemas.openxmlformats.org/officeDocument/2006/relationships/tags" Target="../tags/tag250.xml"/><Relationship Id="rId84" Type="http://schemas.openxmlformats.org/officeDocument/2006/relationships/tags" Target="../tags/tag262.xml"/><Relationship Id="rId89" Type="http://schemas.openxmlformats.org/officeDocument/2006/relationships/image" Target="../media/image870.png"/><Relationship Id="rId16" Type="http://schemas.openxmlformats.org/officeDocument/2006/relationships/tags" Target="../tags/tag258.xml"/><Relationship Id="rId11" Type="http://schemas.openxmlformats.org/officeDocument/2006/relationships/tags" Target="../tags/tag253.xml"/><Relationship Id="rId24" Type="http://schemas.openxmlformats.org/officeDocument/2006/relationships/tags" Target="../tags/tag268.xml"/><Relationship Id="rId32" Type="http://schemas.openxmlformats.org/officeDocument/2006/relationships/tags" Target="../tags/tag276.xml"/><Relationship Id="rId37" Type="http://schemas.openxmlformats.org/officeDocument/2006/relationships/tags" Target="../tags/tag281.xml"/><Relationship Id="rId40" Type="http://schemas.openxmlformats.org/officeDocument/2006/relationships/tags" Target="../tags/tag284.xml"/><Relationship Id="rId45" Type="http://schemas.openxmlformats.org/officeDocument/2006/relationships/tags" Target="../tags/tag289.xml"/><Relationship Id="rId53" Type="http://schemas.openxmlformats.org/officeDocument/2006/relationships/tags" Target="../tags/tag297.xml"/><Relationship Id="rId58" Type="http://schemas.openxmlformats.org/officeDocument/2006/relationships/image" Target="../media/image51.png"/><Relationship Id="rId74" Type="http://schemas.openxmlformats.org/officeDocument/2006/relationships/tags" Target="../tags/tag255.xml"/><Relationship Id="rId79" Type="http://schemas.openxmlformats.org/officeDocument/2006/relationships/image" Target="../media/image87.png"/><Relationship Id="rId87" Type="http://schemas.openxmlformats.org/officeDocument/2006/relationships/image" Target="../media/image88.png"/><Relationship Id="rId5" Type="http://schemas.openxmlformats.org/officeDocument/2006/relationships/tags" Target="../tags/tag247.xml"/><Relationship Id="rId82" Type="http://schemas.openxmlformats.org/officeDocument/2006/relationships/tags" Target="../tags/tag261.xml"/><Relationship Id="rId19" Type="http://schemas.openxmlformats.org/officeDocument/2006/relationships/tags" Target="../tags/tag263.xml"/><Relationship Id="rId14" Type="http://schemas.openxmlformats.org/officeDocument/2006/relationships/tags" Target="../tags/tag256.xml"/><Relationship Id="rId22" Type="http://schemas.openxmlformats.org/officeDocument/2006/relationships/tags" Target="../tags/tag266.xml"/><Relationship Id="rId27" Type="http://schemas.openxmlformats.org/officeDocument/2006/relationships/tags" Target="../tags/tag271.xml"/><Relationship Id="rId30" Type="http://schemas.openxmlformats.org/officeDocument/2006/relationships/tags" Target="../tags/tag274.xml"/><Relationship Id="rId35" Type="http://schemas.openxmlformats.org/officeDocument/2006/relationships/tags" Target="../tags/tag279.xml"/><Relationship Id="rId43" Type="http://schemas.openxmlformats.org/officeDocument/2006/relationships/tags" Target="../tags/tag287.xml"/><Relationship Id="rId48" Type="http://schemas.openxmlformats.org/officeDocument/2006/relationships/tags" Target="../tags/tag292.xml"/><Relationship Id="rId56" Type="http://schemas.openxmlformats.org/officeDocument/2006/relationships/slideLayout" Target="../slideLayouts/slideLayout20.xml"/><Relationship Id="rId69" Type="http://schemas.openxmlformats.org/officeDocument/2006/relationships/image" Target="../media/image720.png"/><Relationship Id="rId77" Type="http://schemas.openxmlformats.org/officeDocument/2006/relationships/image" Target="../media/image760.png"/><Relationship Id="rId8" Type="http://schemas.openxmlformats.org/officeDocument/2006/relationships/tags" Target="../tags/tag250.xml"/><Relationship Id="rId51" Type="http://schemas.openxmlformats.org/officeDocument/2006/relationships/tags" Target="../tags/tag295.xml"/><Relationship Id="rId72" Type="http://schemas.openxmlformats.org/officeDocument/2006/relationships/tags" Target="../tags/tag254.xml"/><Relationship Id="rId85" Type="http://schemas.openxmlformats.org/officeDocument/2006/relationships/image" Target="../media/image80.png"/><Relationship Id="rId3" Type="http://schemas.openxmlformats.org/officeDocument/2006/relationships/tags" Target="../tags/tag245.xml"/><Relationship Id="rId12" Type="http://schemas.openxmlformats.org/officeDocument/2006/relationships/tags" Target="../tags/tag254.xml"/><Relationship Id="rId17" Type="http://schemas.openxmlformats.org/officeDocument/2006/relationships/tags" Target="../tags/tag261.xml"/><Relationship Id="rId25" Type="http://schemas.openxmlformats.org/officeDocument/2006/relationships/tags" Target="../tags/tag269.xml"/><Relationship Id="rId33" Type="http://schemas.openxmlformats.org/officeDocument/2006/relationships/tags" Target="../tags/tag277.xml"/><Relationship Id="rId38" Type="http://schemas.openxmlformats.org/officeDocument/2006/relationships/tags" Target="../tags/tag282.xml"/><Relationship Id="rId46" Type="http://schemas.openxmlformats.org/officeDocument/2006/relationships/tags" Target="../tags/tag290.xml"/><Relationship Id="rId59" Type="http://schemas.openxmlformats.org/officeDocument/2006/relationships/image" Target="../media/image52.png"/><Relationship Id="rId20" Type="http://schemas.openxmlformats.org/officeDocument/2006/relationships/tags" Target="../tags/tag264.xml"/><Relationship Id="rId41" Type="http://schemas.openxmlformats.org/officeDocument/2006/relationships/tags" Target="../tags/tag285.xml"/><Relationship Id="rId54" Type="http://schemas.openxmlformats.org/officeDocument/2006/relationships/tags" Target="../tags/tag298.xml"/><Relationship Id="rId70" Type="http://schemas.openxmlformats.org/officeDocument/2006/relationships/tags" Target="../tags/tag252.xml"/><Relationship Id="rId75" Type="http://schemas.openxmlformats.org/officeDocument/2006/relationships/image" Target="../media/image750.png"/><Relationship Id="rId83" Type="http://schemas.openxmlformats.org/officeDocument/2006/relationships/image" Target="../media/image79.png"/><Relationship Id="rId88" Type="http://schemas.openxmlformats.org/officeDocument/2006/relationships/image" Target="../media/image860.png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15" Type="http://schemas.openxmlformats.org/officeDocument/2006/relationships/tags" Target="../tags/tag257.xml"/><Relationship Id="rId23" Type="http://schemas.openxmlformats.org/officeDocument/2006/relationships/tags" Target="../tags/tag267.xml"/><Relationship Id="rId28" Type="http://schemas.openxmlformats.org/officeDocument/2006/relationships/tags" Target="../tags/tag272.xml"/><Relationship Id="rId36" Type="http://schemas.openxmlformats.org/officeDocument/2006/relationships/tags" Target="../tags/tag280.xml"/><Relationship Id="rId49" Type="http://schemas.openxmlformats.org/officeDocument/2006/relationships/tags" Target="../tags/tag293.xml"/><Relationship Id="rId57" Type="http://schemas.openxmlformats.org/officeDocument/2006/relationships/notesSlide" Target="../notesSlides/notesSlide25.xml"/><Relationship Id="rId10" Type="http://schemas.openxmlformats.org/officeDocument/2006/relationships/tags" Target="../tags/tag252.xml"/><Relationship Id="rId31" Type="http://schemas.openxmlformats.org/officeDocument/2006/relationships/tags" Target="../tags/tag275.xml"/><Relationship Id="rId44" Type="http://schemas.openxmlformats.org/officeDocument/2006/relationships/tags" Target="../tags/tag288.xml"/><Relationship Id="rId52" Type="http://schemas.openxmlformats.org/officeDocument/2006/relationships/tags" Target="../tags/tag296.xml"/><Relationship Id="rId73" Type="http://schemas.openxmlformats.org/officeDocument/2006/relationships/image" Target="../media/image740.png"/><Relationship Id="rId78" Type="http://schemas.openxmlformats.org/officeDocument/2006/relationships/tags" Target="../tags/tag273.xml"/><Relationship Id="rId86" Type="http://schemas.openxmlformats.org/officeDocument/2006/relationships/tags" Target="../tags/tag268.xml"/><Relationship Id="rId4" Type="http://schemas.openxmlformats.org/officeDocument/2006/relationships/tags" Target="../tags/tag246.xml"/><Relationship Id="rId9" Type="http://schemas.openxmlformats.org/officeDocument/2006/relationships/tags" Target="../tags/tag251.xml"/><Relationship Id="rId13" Type="http://schemas.openxmlformats.org/officeDocument/2006/relationships/tags" Target="../tags/tag255.xml"/><Relationship Id="rId18" Type="http://schemas.openxmlformats.org/officeDocument/2006/relationships/tags" Target="../tags/tag262.xml"/><Relationship Id="rId39" Type="http://schemas.openxmlformats.org/officeDocument/2006/relationships/tags" Target="../tags/tag283.xml"/><Relationship Id="rId34" Type="http://schemas.openxmlformats.org/officeDocument/2006/relationships/tags" Target="../tags/tag278.xml"/><Relationship Id="rId50" Type="http://schemas.openxmlformats.org/officeDocument/2006/relationships/tags" Target="../tags/tag294.xml"/><Relationship Id="rId55" Type="http://schemas.openxmlformats.org/officeDocument/2006/relationships/tags" Target="../tags/tag299.xml"/><Relationship Id="rId76" Type="http://schemas.openxmlformats.org/officeDocument/2006/relationships/tags" Target="../tags/tag256.xml"/><Relationship Id="rId7" Type="http://schemas.openxmlformats.org/officeDocument/2006/relationships/tags" Target="../tags/tag249.xml"/><Relationship Id="rId71" Type="http://schemas.openxmlformats.org/officeDocument/2006/relationships/image" Target="../media/image730.png"/><Relationship Id="rId2" Type="http://schemas.openxmlformats.org/officeDocument/2006/relationships/tags" Target="../tags/tag244.xml"/><Relationship Id="rId29" Type="http://schemas.openxmlformats.org/officeDocument/2006/relationships/tags" Target="../tags/tag27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6" Type="http://schemas.openxmlformats.org/officeDocument/2006/relationships/tags" Target="../tags/tag325.xml"/><Relationship Id="rId21" Type="http://schemas.openxmlformats.org/officeDocument/2006/relationships/tags" Target="../tags/tag320.xml"/><Relationship Id="rId42" Type="http://schemas.openxmlformats.org/officeDocument/2006/relationships/tags" Target="../tags/tag341.xml"/><Relationship Id="rId47" Type="http://schemas.openxmlformats.org/officeDocument/2006/relationships/tags" Target="../tags/tag346.xml"/><Relationship Id="rId63" Type="http://schemas.openxmlformats.org/officeDocument/2006/relationships/image" Target="../media/image52.png"/><Relationship Id="rId84" Type="http://schemas.openxmlformats.org/officeDocument/2006/relationships/tags" Target="../tags/tag316.xml"/><Relationship Id="rId89" Type="http://schemas.openxmlformats.org/officeDocument/2006/relationships/image" Target="../media/image88.png"/><Relationship Id="rId16" Type="http://schemas.openxmlformats.org/officeDocument/2006/relationships/tags" Target="../tags/tag315.xml"/><Relationship Id="rId11" Type="http://schemas.openxmlformats.org/officeDocument/2006/relationships/tags" Target="../tags/tag310.xml"/><Relationship Id="rId32" Type="http://schemas.openxmlformats.org/officeDocument/2006/relationships/tags" Target="../tags/tag331.xml"/><Relationship Id="rId37" Type="http://schemas.openxmlformats.org/officeDocument/2006/relationships/tags" Target="../tags/tag336.xml"/><Relationship Id="rId53" Type="http://schemas.openxmlformats.org/officeDocument/2006/relationships/tags" Target="../tags/tag352.xml"/><Relationship Id="rId58" Type="http://schemas.openxmlformats.org/officeDocument/2006/relationships/tags" Target="../tags/tag357.xml"/><Relationship Id="rId74" Type="http://schemas.openxmlformats.org/officeDocument/2006/relationships/tags" Target="../tags/tag311.xml"/><Relationship Id="rId79" Type="http://schemas.openxmlformats.org/officeDocument/2006/relationships/image" Target="../media/image760.png"/><Relationship Id="rId5" Type="http://schemas.openxmlformats.org/officeDocument/2006/relationships/tags" Target="../tags/tag304.xml"/><Relationship Id="rId90" Type="http://schemas.openxmlformats.org/officeDocument/2006/relationships/tags" Target="../tags/tag321.xml"/><Relationship Id="rId95" Type="http://schemas.openxmlformats.org/officeDocument/2006/relationships/image" Target="../media/image68.png"/><Relationship Id="rId19" Type="http://schemas.openxmlformats.org/officeDocument/2006/relationships/tags" Target="../tags/tag318.xml"/><Relationship Id="rId14" Type="http://schemas.openxmlformats.org/officeDocument/2006/relationships/tags" Target="../tags/tag313.xml"/><Relationship Id="rId22" Type="http://schemas.openxmlformats.org/officeDocument/2006/relationships/tags" Target="../tags/tag321.xml"/><Relationship Id="rId27" Type="http://schemas.openxmlformats.org/officeDocument/2006/relationships/tags" Target="../tags/tag326.xml"/><Relationship Id="rId30" Type="http://schemas.openxmlformats.org/officeDocument/2006/relationships/tags" Target="../tags/tag329.xml"/><Relationship Id="rId35" Type="http://schemas.openxmlformats.org/officeDocument/2006/relationships/tags" Target="../tags/tag334.xml"/><Relationship Id="rId43" Type="http://schemas.openxmlformats.org/officeDocument/2006/relationships/tags" Target="../tags/tag342.xml"/><Relationship Id="rId48" Type="http://schemas.openxmlformats.org/officeDocument/2006/relationships/tags" Target="../tags/tag347.xml"/><Relationship Id="rId56" Type="http://schemas.openxmlformats.org/officeDocument/2006/relationships/tags" Target="../tags/tag355.xml"/><Relationship Id="rId77" Type="http://schemas.openxmlformats.org/officeDocument/2006/relationships/image" Target="../media/image750.png"/><Relationship Id="rId8" Type="http://schemas.openxmlformats.org/officeDocument/2006/relationships/tags" Target="../tags/tag307.xml"/><Relationship Id="rId51" Type="http://schemas.openxmlformats.org/officeDocument/2006/relationships/tags" Target="../tags/tag350.xml"/><Relationship Id="rId72" Type="http://schemas.openxmlformats.org/officeDocument/2006/relationships/tags" Target="../tags/tag309.xml"/><Relationship Id="rId80" Type="http://schemas.openxmlformats.org/officeDocument/2006/relationships/tags" Target="../tags/tag332.xml"/><Relationship Id="rId85" Type="http://schemas.openxmlformats.org/officeDocument/2006/relationships/image" Target="../media/image79.png"/><Relationship Id="rId93" Type="http://schemas.openxmlformats.org/officeDocument/2006/relationships/image" Target="../media/image830.png"/><Relationship Id="rId3" Type="http://schemas.openxmlformats.org/officeDocument/2006/relationships/tags" Target="../tags/tag302.xml"/><Relationship Id="rId12" Type="http://schemas.openxmlformats.org/officeDocument/2006/relationships/tags" Target="../tags/tag311.xml"/><Relationship Id="rId17" Type="http://schemas.openxmlformats.org/officeDocument/2006/relationships/tags" Target="../tags/tag316.xml"/><Relationship Id="rId25" Type="http://schemas.openxmlformats.org/officeDocument/2006/relationships/tags" Target="../tags/tag324.xml"/><Relationship Id="rId33" Type="http://schemas.openxmlformats.org/officeDocument/2006/relationships/tags" Target="../tags/tag332.xml"/><Relationship Id="rId38" Type="http://schemas.openxmlformats.org/officeDocument/2006/relationships/tags" Target="../tags/tag337.xml"/><Relationship Id="rId46" Type="http://schemas.openxmlformats.org/officeDocument/2006/relationships/tags" Target="../tags/tag345.xml"/><Relationship Id="rId59" Type="http://schemas.openxmlformats.org/officeDocument/2006/relationships/tags" Target="../tags/tag358.xml"/><Relationship Id="rId20" Type="http://schemas.openxmlformats.org/officeDocument/2006/relationships/tags" Target="../tags/tag319.xml"/><Relationship Id="rId41" Type="http://schemas.openxmlformats.org/officeDocument/2006/relationships/tags" Target="../tags/tag340.xml"/><Relationship Id="rId54" Type="http://schemas.openxmlformats.org/officeDocument/2006/relationships/tags" Target="../tags/tag353.xml"/><Relationship Id="rId62" Type="http://schemas.openxmlformats.org/officeDocument/2006/relationships/image" Target="../media/image51.png"/><Relationship Id="rId70" Type="http://schemas.openxmlformats.org/officeDocument/2006/relationships/tags" Target="../tags/tag307.xml"/><Relationship Id="rId75" Type="http://schemas.openxmlformats.org/officeDocument/2006/relationships/image" Target="../media/image740.png"/><Relationship Id="rId88" Type="http://schemas.openxmlformats.org/officeDocument/2006/relationships/tags" Target="../tags/tag327.xml"/><Relationship Id="rId91" Type="http://schemas.openxmlformats.org/officeDocument/2006/relationships/image" Target="../media/image820.png"/><Relationship Id="rId96" Type="http://schemas.openxmlformats.org/officeDocument/2006/relationships/image" Target="../media/image860.png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5" Type="http://schemas.openxmlformats.org/officeDocument/2006/relationships/tags" Target="../tags/tag314.xml"/><Relationship Id="rId23" Type="http://schemas.openxmlformats.org/officeDocument/2006/relationships/tags" Target="../tags/tag322.xml"/><Relationship Id="rId28" Type="http://schemas.openxmlformats.org/officeDocument/2006/relationships/tags" Target="../tags/tag327.xml"/><Relationship Id="rId36" Type="http://schemas.openxmlformats.org/officeDocument/2006/relationships/tags" Target="../tags/tag335.xml"/><Relationship Id="rId49" Type="http://schemas.openxmlformats.org/officeDocument/2006/relationships/tags" Target="../tags/tag348.xml"/><Relationship Id="rId57" Type="http://schemas.openxmlformats.org/officeDocument/2006/relationships/tags" Target="../tags/tag356.xml"/><Relationship Id="rId10" Type="http://schemas.openxmlformats.org/officeDocument/2006/relationships/tags" Target="../tags/tag309.xml"/><Relationship Id="rId31" Type="http://schemas.openxmlformats.org/officeDocument/2006/relationships/tags" Target="../tags/tag330.xml"/><Relationship Id="rId44" Type="http://schemas.openxmlformats.org/officeDocument/2006/relationships/tags" Target="../tags/tag343.xml"/><Relationship Id="rId52" Type="http://schemas.openxmlformats.org/officeDocument/2006/relationships/tags" Target="../tags/tag351.xml"/><Relationship Id="rId60" Type="http://schemas.openxmlformats.org/officeDocument/2006/relationships/slideLayout" Target="../slideLayouts/slideLayout20.xml"/><Relationship Id="rId73" Type="http://schemas.openxmlformats.org/officeDocument/2006/relationships/image" Target="../media/image730.png"/><Relationship Id="rId78" Type="http://schemas.openxmlformats.org/officeDocument/2006/relationships/tags" Target="../tags/tag313.xml"/><Relationship Id="rId81" Type="http://schemas.openxmlformats.org/officeDocument/2006/relationships/image" Target="../media/image87.png"/><Relationship Id="rId86" Type="http://schemas.openxmlformats.org/officeDocument/2006/relationships/tags" Target="../tags/tag317.xml"/><Relationship Id="rId94" Type="http://schemas.openxmlformats.org/officeDocument/2006/relationships/image" Target="../media/image64.png"/><Relationship Id="rId4" Type="http://schemas.openxmlformats.org/officeDocument/2006/relationships/tags" Target="../tags/tag303.xml"/><Relationship Id="rId9" Type="http://schemas.openxmlformats.org/officeDocument/2006/relationships/tags" Target="../tags/tag308.xml"/><Relationship Id="rId13" Type="http://schemas.openxmlformats.org/officeDocument/2006/relationships/tags" Target="../tags/tag312.xml"/><Relationship Id="rId18" Type="http://schemas.openxmlformats.org/officeDocument/2006/relationships/tags" Target="../tags/tag317.xml"/><Relationship Id="rId39" Type="http://schemas.openxmlformats.org/officeDocument/2006/relationships/tags" Target="../tags/tag338.xml"/><Relationship Id="rId34" Type="http://schemas.openxmlformats.org/officeDocument/2006/relationships/tags" Target="../tags/tag333.xml"/><Relationship Id="rId50" Type="http://schemas.openxmlformats.org/officeDocument/2006/relationships/tags" Target="../tags/tag349.xml"/><Relationship Id="rId55" Type="http://schemas.openxmlformats.org/officeDocument/2006/relationships/tags" Target="../tags/tag354.xml"/><Relationship Id="rId76" Type="http://schemas.openxmlformats.org/officeDocument/2006/relationships/tags" Target="../tags/tag312.xml"/><Relationship Id="rId7" Type="http://schemas.openxmlformats.org/officeDocument/2006/relationships/tags" Target="../tags/tag306.xml"/><Relationship Id="rId71" Type="http://schemas.openxmlformats.org/officeDocument/2006/relationships/image" Target="../media/image720.png"/><Relationship Id="rId92" Type="http://schemas.openxmlformats.org/officeDocument/2006/relationships/tags" Target="../tags/tag322.xml"/><Relationship Id="rId2" Type="http://schemas.openxmlformats.org/officeDocument/2006/relationships/tags" Target="../tags/tag301.xml"/><Relationship Id="rId29" Type="http://schemas.openxmlformats.org/officeDocument/2006/relationships/tags" Target="../tags/tag328.xml"/><Relationship Id="rId24" Type="http://schemas.openxmlformats.org/officeDocument/2006/relationships/tags" Target="../tags/tag323.xml"/><Relationship Id="rId40" Type="http://schemas.openxmlformats.org/officeDocument/2006/relationships/tags" Target="../tags/tag339.xml"/><Relationship Id="rId45" Type="http://schemas.openxmlformats.org/officeDocument/2006/relationships/tags" Target="../tags/tag344.xml"/><Relationship Id="rId87" Type="http://schemas.openxmlformats.org/officeDocument/2006/relationships/image" Target="../media/image80.png"/><Relationship Id="rId61" Type="http://schemas.openxmlformats.org/officeDocument/2006/relationships/notesSlide" Target="../notesSlides/notesSlide2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dhoiem.cs.illinois.edu/courses/vision_spring10/sources/criminisi00.pdf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g"/><Relationship Id="rId4" Type="http://schemas.openxmlformats.org/officeDocument/2006/relationships/hyperlink" Target="http://cis.upenn.edu/~cis580/Spring2015/Lectures/cis580-04-singleview.pdf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is.upenn.edu/~cis580/Spring2015/Lectures/cis580-04-singleview.pdf" TargetMode="External"/><Relationship Id="rId4" Type="http://schemas.openxmlformats.org/officeDocument/2006/relationships/hyperlink" Target="http://dhoiem.cs.illinois.edu/courses/vision_spring10/sources/criminisi00.pdf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apps/pubs/default.aspx?id=67260" TargetMode="Externa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tags" Target="../tags/tag371.xml"/><Relationship Id="rId18" Type="http://schemas.openxmlformats.org/officeDocument/2006/relationships/tags" Target="../tags/tag376.xml"/><Relationship Id="rId26" Type="http://schemas.openxmlformats.org/officeDocument/2006/relationships/tags" Target="../tags/tag384.xml"/><Relationship Id="rId21" Type="http://schemas.openxmlformats.org/officeDocument/2006/relationships/tags" Target="../tags/tag379.xml"/><Relationship Id="rId34" Type="http://schemas.openxmlformats.org/officeDocument/2006/relationships/tags" Target="../tags/tag392.xml"/><Relationship Id="rId7" Type="http://schemas.openxmlformats.org/officeDocument/2006/relationships/tags" Target="../tags/tag365.xml"/><Relationship Id="rId12" Type="http://schemas.openxmlformats.org/officeDocument/2006/relationships/tags" Target="../tags/tag370.xml"/><Relationship Id="rId17" Type="http://schemas.openxmlformats.org/officeDocument/2006/relationships/tags" Target="../tags/tag375.xml"/><Relationship Id="rId25" Type="http://schemas.openxmlformats.org/officeDocument/2006/relationships/tags" Target="../tags/tag383.xml"/><Relationship Id="rId33" Type="http://schemas.openxmlformats.org/officeDocument/2006/relationships/tags" Target="../tags/tag391.xml"/><Relationship Id="rId38" Type="http://schemas.openxmlformats.org/officeDocument/2006/relationships/image" Target="../media/image52.png"/><Relationship Id="rId2" Type="http://schemas.openxmlformats.org/officeDocument/2006/relationships/tags" Target="../tags/tag360.xml"/><Relationship Id="rId16" Type="http://schemas.openxmlformats.org/officeDocument/2006/relationships/tags" Target="../tags/tag374.xml"/><Relationship Id="rId20" Type="http://schemas.openxmlformats.org/officeDocument/2006/relationships/tags" Target="../tags/tag378.xml"/><Relationship Id="rId29" Type="http://schemas.openxmlformats.org/officeDocument/2006/relationships/tags" Target="../tags/tag387.xml"/><Relationship Id="rId1" Type="http://schemas.openxmlformats.org/officeDocument/2006/relationships/tags" Target="../tags/tag359.xml"/><Relationship Id="rId6" Type="http://schemas.openxmlformats.org/officeDocument/2006/relationships/tags" Target="../tags/tag364.xml"/><Relationship Id="rId11" Type="http://schemas.openxmlformats.org/officeDocument/2006/relationships/tags" Target="../tags/tag369.xml"/><Relationship Id="rId24" Type="http://schemas.openxmlformats.org/officeDocument/2006/relationships/tags" Target="../tags/tag382.xml"/><Relationship Id="rId32" Type="http://schemas.openxmlformats.org/officeDocument/2006/relationships/tags" Target="../tags/tag390.xml"/><Relationship Id="rId37" Type="http://schemas.openxmlformats.org/officeDocument/2006/relationships/image" Target="../media/image51.png"/><Relationship Id="rId5" Type="http://schemas.openxmlformats.org/officeDocument/2006/relationships/tags" Target="../tags/tag363.xml"/><Relationship Id="rId15" Type="http://schemas.openxmlformats.org/officeDocument/2006/relationships/tags" Target="../tags/tag373.xml"/><Relationship Id="rId23" Type="http://schemas.openxmlformats.org/officeDocument/2006/relationships/tags" Target="../tags/tag381.xml"/><Relationship Id="rId28" Type="http://schemas.openxmlformats.org/officeDocument/2006/relationships/tags" Target="../tags/tag386.xml"/><Relationship Id="rId36" Type="http://schemas.openxmlformats.org/officeDocument/2006/relationships/notesSlide" Target="../notesSlides/notesSlide27.xml"/><Relationship Id="rId10" Type="http://schemas.openxmlformats.org/officeDocument/2006/relationships/tags" Target="../tags/tag368.xml"/><Relationship Id="rId19" Type="http://schemas.openxmlformats.org/officeDocument/2006/relationships/tags" Target="../tags/tag377.xml"/><Relationship Id="rId31" Type="http://schemas.openxmlformats.org/officeDocument/2006/relationships/tags" Target="../tags/tag389.xml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tags" Target="../tags/tag372.xml"/><Relationship Id="rId22" Type="http://schemas.openxmlformats.org/officeDocument/2006/relationships/tags" Target="../tags/tag380.xml"/><Relationship Id="rId27" Type="http://schemas.openxmlformats.org/officeDocument/2006/relationships/tags" Target="../tags/tag385.xml"/><Relationship Id="rId30" Type="http://schemas.openxmlformats.org/officeDocument/2006/relationships/tags" Target="../tags/tag388.xml"/><Relationship Id="rId35" Type="http://schemas.openxmlformats.org/officeDocument/2006/relationships/slideLayout" Target="../slideLayouts/slideLayout6.xml"/><Relationship Id="rId8" Type="http://schemas.openxmlformats.org/officeDocument/2006/relationships/tags" Target="../tags/tag366.xml"/><Relationship Id="rId3" Type="http://schemas.openxmlformats.org/officeDocument/2006/relationships/tags" Target="../tags/tag36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400.xml"/><Relationship Id="rId13" Type="http://schemas.openxmlformats.org/officeDocument/2006/relationships/tags" Target="../tags/tag405.xml"/><Relationship Id="rId18" Type="http://schemas.openxmlformats.org/officeDocument/2006/relationships/tags" Target="../tags/tag410.xml"/><Relationship Id="rId26" Type="http://schemas.openxmlformats.org/officeDocument/2006/relationships/tags" Target="../tags/tag405.xml"/><Relationship Id="rId3" Type="http://schemas.openxmlformats.org/officeDocument/2006/relationships/tags" Target="../tags/tag395.xml"/><Relationship Id="rId21" Type="http://schemas.openxmlformats.org/officeDocument/2006/relationships/tags" Target="../tags/tag398.xml"/><Relationship Id="rId7" Type="http://schemas.openxmlformats.org/officeDocument/2006/relationships/tags" Target="../tags/tag399.xml"/><Relationship Id="rId12" Type="http://schemas.openxmlformats.org/officeDocument/2006/relationships/tags" Target="../tags/tag404.xml"/><Relationship Id="rId17" Type="http://schemas.openxmlformats.org/officeDocument/2006/relationships/tags" Target="../tags/tag409.xml"/><Relationship Id="rId25" Type="http://schemas.openxmlformats.org/officeDocument/2006/relationships/image" Target="../media/image92.png"/><Relationship Id="rId2" Type="http://schemas.openxmlformats.org/officeDocument/2006/relationships/tags" Target="../tags/tag394.xml"/><Relationship Id="rId16" Type="http://schemas.openxmlformats.org/officeDocument/2006/relationships/tags" Target="../tags/tag408.xml"/><Relationship Id="rId20" Type="http://schemas.openxmlformats.org/officeDocument/2006/relationships/notesSlide" Target="../notesSlides/notesSlide28.xml"/><Relationship Id="rId1" Type="http://schemas.openxmlformats.org/officeDocument/2006/relationships/tags" Target="../tags/tag393.xml"/><Relationship Id="rId6" Type="http://schemas.openxmlformats.org/officeDocument/2006/relationships/tags" Target="../tags/tag398.xml"/><Relationship Id="rId11" Type="http://schemas.openxmlformats.org/officeDocument/2006/relationships/tags" Target="../tags/tag403.xml"/><Relationship Id="rId24" Type="http://schemas.openxmlformats.org/officeDocument/2006/relationships/tags" Target="../tags/tag400.xml"/><Relationship Id="rId5" Type="http://schemas.openxmlformats.org/officeDocument/2006/relationships/tags" Target="../tags/tag397.xml"/><Relationship Id="rId15" Type="http://schemas.openxmlformats.org/officeDocument/2006/relationships/tags" Target="../tags/tag407.xml"/><Relationship Id="rId23" Type="http://schemas.openxmlformats.org/officeDocument/2006/relationships/image" Target="../media/image91.png"/><Relationship Id="rId28" Type="http://schemas.openxmlformats.org/officeDocument/2006/relationships/image" Target="../media/image94.png"/><Relationship Id="rId10" Type="http://schemas.openxmlformats.org/officeDocument/2006/relationships/tags" Target="../tags/tag402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396.xml"/><Relationship Id="rId9" Type="http://schemas.openxmlformats.org/officeDocument/2006/relationships/tags" Target="../tags/tag401.xml"/><Relationship Id="rId14" Type="http://schemas.openxmlformats.org/officeDocument/2006/relationships/tags" Target="../tags/tag406.xml"/><Relationship Id="rId22" Type="http://schemas.openxmlformats.org/officeDocument/2006/relationships/image" Target="../media/image90.png"/><Relationship Id="rId27" Type="http://schemas.openxmlformats.org/officeDocument/2006/relationships/image" Target="../media/image9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418.xml"/><Relationship Id="rId13" Type="http://schemas.openxmlformats.org/officeDocument/2006/relationships/tags" Target="../tags/tag423.xml"/><Relationship Id="rId18" Type="http://schemas.openxmlformats.org/officeDocument/2006/relationships/tags" Target="../tags/tag428.xml"/><Relationship Id="rId26" Type="http://schemas.openxmlformats.org/officeDocument/2006/relationships/tags" Target="../tags/tag418.xml"/><Relationship Id="rId3" Type="http://schemas.openxmlformats.org/officeDocument/2006/relationships/tags" Target="../tags/tag413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417.xml"/><Relationship Id="rId12" Type="http://schemas.openxmlformats.org/officeDocument/2006/relationships/tags" Target="../tags/tag422.xml"/><Relationship Id="rId17" Type="http://schemas.openxmlformats.org/officeDocument/2006/relationships/tags" Target="../tags/tag427.xml"/><Relationship Id="rId25" Type="http://schemas.openxmlformats.org/officeDocument/2006/relationships/image" Target="../media/image91.png"/><Relationship Id="rId2" Type="http://schemas.openxmlformats.org/officeDocument/2006/relationships/tags" Target="../tags/tag412.xml"/><Relationship Id="rId16" Type="http://schemas.openxmlformats.org/officeDocument/2006/relationships/tags" Target="../tags/tag426.xml"/><Relationship Id="rId20" Type="http://schemas.openxmlformats.org/officeDocument/2006/relationships/tags" Target="../tags/tag430.xml"/><Relationship Id="rId29" Type="http://schemas.openxmlformats.org/officeDocument/2006/relationships/image" Target="../media/image93.png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11" Type="http://schemas.openxmlformats.org/officeDocument/2006/relationships/tags" Target="../tags/tag421.xml"/><Relationship Id="rId24" Type="http://schemas.openxmlformats.org/officeDocument/2006/relationships/image" Target="../media/image90.png"/><Relationship Id="rId5" Type="http://schemas.openxmlformats.org/officeDocument/2006/relationships/tags" Target="../tags/tag415.xml"/><Relationship Id="rId15" Type="http://schemas.openxmlformats.org/officeDocument/2006/relationships/tags" Target="../tags/tag425.xml"/><Relationship Id="rId23" Type="http://schemas.openxmlformats.org/officeDocument/2006/relationships/tags" Target="../tags/tag416.xml"/><Relationship Id="rId28" Type="http://schemas.openxmlformats.org/officeDocument/2006/relationships/tags" Target="../tags/tag425.xml"/><Relationship Id="rId10" Type="http://schemas.openxmlformats.org/officeDocument/2006/relationships/tags" Target="../tags/tag420.xml"/><Relationship Id="rId19" Type="http://schemas.openxmlformats.org/officeDocument/2006/relationships/tags" Target="../tags/tag429.xml"/><Relationship Id="rId4" Type="http://schemas.openxmlformats.org/officeDocument/2006/relationships/tags" Target="../tags/tag414.xml"/><Relationship Id="rId9" Type="http://schemas.openxmlformats.org/officeDocument/2006/relationships/tags" Target="../tags/tag419.xml"/><Relationship Id="rId14" Type="http://schemas.openxmlformats.org/officeDocument/2006/relationships/tags" Target="../tags/tag424.xml"/><Relationship Id="rId22" Type="http://schemas.openxmlformats.org/officeDocument/2006/relationships/notesSlide" Target="../notesSlides/notesSlide29.xml"/><Relationship Id="rId27" Type="http://schemas.openxmlformats.org/officeDocument/2006/relationships/image" Target="../media/image92.png"/><Relationship Id="rId30" Type="http://schemas.openxmlformats.org/officeDocument/2006/relationships/image" Target="../media/image9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0.png"/><Relationship Id="rId4" Type="http://schemas.openxmlformats.org/officeDocument/2006/relationships/image" Target="../media/image9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hyperlink" Target="http://research.microsoft.com/apps/pubs/default.aspx?id=6726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esearch.microsoft.com/apps/pubs/default.aspx?id=67260" TargetMode="External"/><Relationship Id="rId4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1.png"/><Relationship Id="rId7" Type="http://schemas.openxmlformats.org/officeDocument/2006/relationships/hyperlink" Target="http://dhoiem.cs.illinois.edu/courses/vision_spring10/sources/criminisi00.pdf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5.png"/><Relationship Id="rId5" Type="http://schemas.openxmlformats.org/officeDocument/2006/relationships/hyperlink" Target="http://dhoiem.cs.illinois.edu/publications/popup.pdf" TargetMode="External"/><Relationship Id="rId10" Type="http://schemas.openxmlformats.org/officeDocument/2006/relationships/image" Target="../media/image109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10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ngr.illinois.edu/~dhoiem/publications/hoiem_cvpr06.pdf" TargetMode="Externa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ngr.illinois.edu/~dhoiem/publications/hoiem_cvpr06.pdf" TargetMode="Externa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hoiem.cs.illinois.edu/publications/sa2011_relighting_highres.pdf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7.png"/><Relationship Id="rId4" Type="http://schemas.openxmlformats.org/officeDocument/2006/relationships/hyperlink" Target="http://dhoiem.cs.illinois.edu/publications/sa2011_relighting_highr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Single-view metrology</a:t>
            </a:r>
          </a:p>
        </p:txBody>
      </p:sp>
      <p:sp>
        <p:nvSpPr>
          <p:cNvPr id="16387" name="Rectangle 8"/>
          <p:cNvSpPr>
            <a:spLocks noChangeArrowheads="1"/>
          </p:cNvSpPr>
          <p:nvPr/>
        </p:nvSpPr>
        <p:spPr bwMode="auto">
          <a:xfrm>
            <a:off x="7543800" y="1066800"/>
            <a:ext cx="1981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859199" y="6258580"/>
            <a:ext cx="2285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Many slides adapted from S. Seitz, D. </a:t>
            </a:r>
            <a:r>
              <a:rPr lang="en-US" sz="1400" dirty="0" err="1"/>
              <a:t>Hoiem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0" y="987623"/>
            <a:ext cx="2954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R. Magritte, </a:t>
            </a:r>
            <a:r>
              <a:rPr lang="en-US" sz="1400" i="1" dirty="0"/>
              <a:t>Personal Values</a:t>
            </a:r>
            <a:r>
              <a:rPr lang="en-US" sz="1400" dirty="0"/>
              <a:t>, 1952</a:t>
            </a:r>
          </a:p>
        </p:txBody>
      </p:sp>
      <p:pic>
        <p:nvPicPr>
          <p:cNvPr id="92162" name="Picture 2" descr="http://uploads7.wikipaintings.org/images/rene-magritte/personal-values-1952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990600"/>
            <a:ext cx="7321365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Single-view metrology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B4AA6A-F6DB-675D-33B1-0D6EBAC97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Given a certain set of assumptions, can we recover 3D information from a single image?</a:t>
            </a:r>
          </a:p>
        </p:txBody>
      </p:sp>
      <p:pic>
        <p:nvPicPr>
          <p:cNvPr id="5123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3505200" cy="3970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57150" cap="flat">
                <a:solidFill>
                  <a:srgbClr val="EAEAEA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597" y="2081452"/>
            <a:ext cx="3001341" cy="279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197" y="3375660"/>
            <a:ext cx="2648987" cy="294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/>
          </p:cNvSpPr>
          <p:nvPr/>
        </p:nvSpPr>
        <p:spPr bwMode="auto">
          <a:xfrm>
            <a:off x="2338251" y="5967559"/>
            <a:ext cx="26280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5715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 algn="ctr"/>
            <a:r>
              <a:rPr lang="en-US" sz="1400" dirty="0">
                <a:sym typeface="Arial" charset="0"/>
              </a:rPr>
              <a:t>J. Vermeer, </a:t>
            </a:r>
            <a:r>
              <a:rPr lang="en-US" sz="1400" dirty="0">
                <a:latin typeface="Arial Italic" charset="0"/>
                <a:cs typeface="Arial Italic" charset="0"/>
                <a:sym typeface="Arial Italic" charset="0"/>
              </a:rPr>
              <a:t>Music Lesson</a:t>
            </a:r>
            <a:r>
              <a:rPr lang="en-US" sz="1400" dirty="0">
                <a:latin typeface="+mn-lt"/>
                <a:cs typeface="Arial Italic" charset="0"/>
                <a:sym typeface="Arial Italic" charset="0"/>
              </a:rPr>
              <a:t>, 1662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ED1D4-78EE-9942-A76F-807162E018D8}"/>
              </a:ext>
            </a:extLst>
          </p:cNvPr>
          <p:cNvSpPr/>
          <p:nvPr/>
        </p:nvSpPr>
        <p:spPr>
          <a:xfrm>
            <a:off x="0" y="630174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A. </a:t>
            </a:r>
            <a:r>
              <a:rPr lang="en-US" sz="1400" dirty="0" err="1"/>
              <a:t>Criminisi</a:t>
            </a:r>
            <a:r>
              <a:rPr lang="en-US" sz="1400" dirty="0"/>
              <a:t> et al. </a:t>
            </a:r>
            <a:r>
              <a:rPr lang="en-US" sz="1400" dirty="0">
                <a:hlinkClick r:id="rId5"/>
              </a:rPr>
              <a:t>Bringing Pictorial Space to Life: computer techniques for the analysis of paintings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i="1" dirty="0"/>
              <a:t>Proc. Computers and the History of Art</a:t>
            </a:r>
            <a:r>
              <a:rPr lang="en-US" sz="1400" dirty="0"/>
              <a:t>, 2002</a:t>
            </a:r>
          </a:p>
        </p:txBody>
      </p:sp>
    </p:spTree>
    <p:extLst>
      <p:ext uri="{BB962C8B-B14F-4D97-AF65-F5344CB8AC3E}">
        <p14:creationId xmlns:p14="http://schemas.microsoft.com/office/powerpoint/2010/main" val="1453720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Beware!</a:t>
            </a:r>
          </a:p>
        </p:txBody>
      </p:sp>
      <p:pic>
        <p:nvPicPr>
          <p:cNvPr id="3" name="Picture 5" descr="Ames-twin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2223" y="1219200"/>
            <a:ext cx="6142126" cy="4724400"/>
          </a:xfrm>
          <a:prstGeom prst="rect">
            <a:avLst/>
          </a:prstGeom>
          <a:noFill/>
        </p:spPr>
      </p:pic>
      <p:pic>
        <p:nvPicPr>
          <p:cNvPr id="690178" name="Picture 2" descr="File:Ames room.s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1750423"/>
            <a:ext cx="4229805" cy="4191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57500" y="6248400"/>
            <a:ext cx="647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6"/>
              </a:rPr>
              <a:t>http://en.wikipedia.org/wiki/Ames_room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36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85F1-83BF-D64F-8EE9-9960E331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1F6B1-ACDE-2C42-BB30-E7D5749D0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Vanishing points and vanishing lines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Camera calibration using vanishing points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Measurements from a single image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Applications of single-view metrology</a:t>
            </a:r>
          </a:p>
        </p:txBody>
      </p:sp>
    </p:spTree>
    <p:extLst>
      <p:ext uri="{BB962C8B-B14F-4D97-AF65-F5344CB8AC3E}">
        <p14:creationId xmlns:p14="http://schemas.microsoft.com/office/powerpoint/2010/main" val="561711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Vanishing points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4" descr="http://upload.wikimedia.org/wikipedia/en/1/11/Piero_-_The_Flagellation.jpg">
            <a:extLst>
              <a:ext uri="{FF2B5EF4-FFF2-40B4-BE49-F238E27FC236}">
                <a16:creationId xmlns:a16="http://schemas.microsoft.com/office/drawing/2014/main" id="{478554DC-83AB-6F4C-A919-542979F52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37" y="1904208"/>
            <a:ext cx="6634563" cy="464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B02F4-79AB-574D-B10A-B039EDABD84A}"/>
              </a:ext>
            </a:extLst>
          </p:cNvPr>
          <p:cNvSpPr txBox="1"/>
          <p:nvPr/>
        </p:nvSpPr>
        <p:spPr>
          <a:xfrm>
            <a:off x="3842938" y="6553201"/>
            <a:ext cx="4600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Piero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Francesca, </a:t>
            </a:r>
            <a:r>
              <a:rPr lang="en-US" sz="1400" i="1" dirty="0"/>
              <a:t>Flagellation of Christ</a:t>
            </a:r>
            <a:r>
              <a:rPr lang="en-US" sz="1400" dirty="0"/>
              <a:t>, 1455-1460</a:t>
            </a:r>
          </a:p>
        </p:txBody>
      </p:sp>
    </p:spTree>
    <p:extLst>
      <p:ext uri="{BB962C8B-B14F-4D97-AF65-F5344CB8AC3E}">
        <p14:creationId xmlns:p14="http://schemas.microsoft.com/office/powerpoint/2010/main" val="95595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Vanishing points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Parallel lines meet at a </a:t>
            </a:r>
            <a:r>
              <a:rPr lang="en-US" i="1" dirty="0"/>
              <a:t>vanishing point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62B43E-4CBA-344A-BCD7-66AF0CAB243A}"/>
              </a:ext>
            </a:extLst>
          </p:cNvPr>
          <p:cNvSpPr txBox="1"/>
          <p:nvPr/>
        </p:nvSpPr>
        <p:spPr>
          <a:xfrm>
            <a:off x="10820400" y="6345523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Figure source</a:t>
            </a:r>
            <a:endParaRPr lang="en-US" sz="14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B3546AC-CF9E-9A4D-961A-C9EE343406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036" y="1883279"/>
            <a:ext cx="6634563" cy="466992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95C3414-6EC2-9045-ABE9-57ED9E42F070}"/>
              </a:ext>
            </a:extLst>
          </p:cNvPr>
          <p:cNvSpPr txBox="1"/>
          <p:nvPr/>
        </p:nvSpPr>
        <p:spPr>
          <a:xfrm>
            <a:off x="3842938" y="6553201"/>
            <a:ext cx="4600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Piero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Francesca, </a:t>
            </a:r>
            <a:r>
              <a:rPr lang="en-US" sz="1400" i="1" dirty="0"/>
              <a:t>Flagellation of Christ</a:t>
            </a:r>
            <a:r>
              <a:rPr lang="en-US" sz="1400" dirty="0"/>
              <a:t>, 1455-1460</a:t>
            </a:r>
          </a:p>
        </p:txBody>
      </p:sp>
    </p:spTree>
    <p:extLst>
      <p:ext uri="{BB962C8B-B14F-4D97-AF65-F5344CB8AC3E}">
        <p14:creationId xmlns:p14="http://schemas.microsoft.com/office/powerpoint/2010/main" val="1104016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Converging lines are a powerful perspective cue</a:t>
            </a: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Slide by Steve Seitz</a:t>
            </a:r>
          </a:p>
        </p:txBody>
      </p:sp>
      <p:pic>
        <p:nvPicPr>
          <p:cNvPr id="40" name="Picture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214" y="1143000"/>
            <a:ext cx="4034987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444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DC3D5A6-D09D-0043-ABCF-B97A7F083849}"/>
              </a:ext>
            </a:extLst>
          </p:cNvPr>
          <p:cNvGrpSpPr/>
          <p:nvPr/>
        </p:nvGrpSpPr>
        <p:grpSpPr>
          <a:xfrm>
            <a:off x="3962400" y="2160587"/>
            <a:ext cx="839788" cy="2362200"/>
            <a:chOff x="3962400" y="990600"/>
            <a:chExt cx="839788" cy="2362200"/>
          </a:xfrm>
        </p:grpSpPr>
        <p:sp>
          <p:nvSpPr>
            <p:cNvPr id="20483" name="Line 3"/>
            <p:cNvSpPr>
              <a:spLocks noChangeShapeType="1"/>
            </p:cNvSpPr>
            <p:nvPr/>
          </p:nvSpPr>
          <p:spPr bwMode="auto">
            <a:xfrm>
              <a:off x="4800600" y="9906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>
              <a:off x="3962400" y="18288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rot="10800000" flipH="1">
              <a:off x="3962400" y="25146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rot="10800000" flipH="1">
              <a:off x="3962400" y="9906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Constructing the vanishing point of a line</a:t>
            </a:r>
          </a:p>
        </p:txBody>
      </p:sp>
      <p:sp>
        <p:nvSpPr>
          <p:cNvPr id="20485" name="Rectangle 5"/>
          <p:cNvSpPr>
            <a:spLocks/>
          </p:cNvSpPr>
          <p:nvPr/>
        </p:nvSpPr>
        <p:spPr bwMode="auto">
          <a:xfrm>
            <a:off x="2971801" y="2389187"/>
            <a:ext cx="105605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sz="1400">
                <a:cs typeface="Times New Roman" charset="0"/>
              </a:rPr>
              <a:t>image plane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3657600" y="2693987"/>
            <a:ext cx="381000" cy="1524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7" name="Rectangle 7"/>
          <p:cNvSpPr>
            <a:spLocks/>
          </p:cNvSpPr>
          <p:nvPr/>
        </p:nvSpPr>
        <p:spPr bwMode="auto">
          <a:xfrm>
            <a:off x="7812290" y="3136335"/>
            <a:ext cx="137505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sz="1400" dirty="0">
                <a:cs typeface="Times New Roman" charset="0"/>
              </a:rPr>
              <a:t>line in the scene</a:t>
            </a:r>
          </a:p>
        </p:txBody>
      </p:sp>
      <p:sp>
        <p:nvSpPr>
          <p:cNvPr id="20504" name="Rectangle 24"/>
          <p:cNvSpPr>
            <a:spLocks/>
          </p:cNvSpPr>
          <p:nvPr/>
        </p:nvSpPr>
        <p:spPr bwMode="auto">
          <a:xfrm>
            <a:off x="2014537" y="2998787"/>
            <a:ext cx="127566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c="http://schemas.openxmlformats.org/markup-compatibility/2006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sz="1400" dirty="0">
                <a:cs typeface="Times New Roman" charset="0"/>
              </a:rPr>
              <a:t>vanishing point</a:t>
            </a:r>
            <a:endParaRPr lang="en-US" sz="1400" b="1" dirty="0">
              <a:latin typeface="Times New Roman Bold" charset="0"/>
              <a:cs typeface="Times New Roman Bold" charset="0"/>
              <a:sym typeface="Times New Roman Bold" charset="0"/>
            </a:endParaRPr>
          </a:p>
        </p:txBody>
      </p:sp>
      <p:sp>
        <p:nvSpPr>
          <p:cNvPr id="20505" name="Line 25"/>
          <p:cNvSpPr>
            <a:spLocks noChangeShapeType="1"/>
          </p:cNvSpPr>
          <p:nvPr/>
        </p:nvSpPr>
        <p:spPr bwMode="auto">
          <a:xfrm>
            <a:off x="3429000" y="3145762"/>
            <a:ext cx="725662" cy="234025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rot="20514818">
            <a:off x="4209021" y="3577601"/>
            <a:ext cx="3810000" cy="1588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 rot="9714818" flipH="1">
            <a:off x="4188478" y="3425752"/>
            <a:ext cx="113767" cy="742471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11" name="Rectangle 31"/>
          <p:cNvSpPr>
            <a:spLocks/>
          </p:cNvSpPr>
          <p:nvPr/>
        </p:nvSpPr>
        <p:spPr bwMode="auto">
          <a:xfrm>
            <a:off x="914400" y="5448300"/>
            <a:ext cx="10363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82588" indent="-342900">
              <a:spcBef>
                <a:spcPts val="550"/>
              </a:spcBef>
              <a:buFont typeface="Arial" pitchFamily="34" charset="0"/>
              <a:buChar char="•"/>
            </a:pPr>
            <a:r>
              <a:rPr lang="en-US" sz="2800" dirty="0">
                <a:sym typeface="Arial" charset="0"/>
              </a:rPr>
              <a:t>What about another line going in the same direction?</a:t>
            </a:r>
          </a:p>
        </p:txBody>
      </p:sp>
      <p:sp>
        <p:nvSpPr>
          <p:cNvPr id="20512" name="Rectangle 32"/>
          <p:cNvSpPr>
            <a:spLocks/>
          </p:cNvSpPr>
          <p:nvPr/>
        </p:nvSpPr>
        <p:spPr bwMode="auto">
          <a:xfrm>
            <a:off x="2652780" y="3619500"/>
            <a:ext cx="6777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 algn="ctr"/>
            <a:r>
              <a:rPr lang="en-US" sz="1400" dirty="0">
                <a:cs typeface="Times New Roman" charset="0"/>
              </a:rPr>
              <a:t>camera</a:t>
            </a:r>
          </a:p>
          <a:p>
            <a:pPr marL="39688" algn="ctr"/>
            <a:r>
              <a:rPr lang="en-US" sz="1400" dirty="0">
                <a:cs typeface="Times New Roman" charset="0"/>
              </a:rPr>
              <a:t>center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C28BA4D-F17E-5644-8EFE-1938017CD66A}"/>
              </a:ext>
            </a:extLst>
          </p:cNvPr>
          <p:cNvCxnSpPr>
            <a:cxnSpLocks/>
          </p:cNvCxnSpPr>
          <p:nvPr/>
        </p:nvCxnSpPr>
        <p:spPr bwMode="auto">
          <a:xfrm>
            <a:off x="3461928" y="3670681"/>
            <a:ext cx="1949600" cy="138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A9CE00D-05D3-A143-9AF1-C23FAAC9B083}"/>
              </a:ext>
            </a:extLst>
          </p:cNvPr>
          <p:cNvCxnSpPr>
            <a:cxnSpLocks/>
          </p:cNvCxnSpPr>
          <p:nvPr/>
        </p:nvCxnSpPr>
        <p:spPr bwMode="auto">
          <a:xfrm flipV="1">
            <a:off x="3461928" y="3510406"/>
            <a:ext cx="2894386" cy="1602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9EFC697-7A47-A746-A8D5-306FE3D48409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3776" y="3199487"/>
            <a:ext cx="3765224" cy="4617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" name="Line 4">
            <a:extLst>
              <a:ext uri="{FF2B5EF4-FFF2-40B4-BE49-F238E27FC236}">
                <a16:creationId xmlns:a16="http://schemas.microsoft.com/office/drawing/2014/main" id="{7980E723-2FCD-524E-8FB1-01AB05ADA531}"/>
              </a:ext>
            </a:extLst>
          </p:cNvPr>
          <p:cNvSpPr>
            <a:spLocks noChangeShapeType="1"/>
          </p:cNvSpPr>
          <p:nvPr/>
        </p:nvSpPr>
        <p:spPr bwMode="auto">
          <a:xfrm rot="20514818" flipV="1">
            <a:off x="3345364" y="2926960"/>
            <a:ext cx="4620801" cy="2195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07B5AF7-4563-9A44-954B-E7EC7D972CC2}"/>
              </a:ext>
            </a:extLst>
          </p:cNvPr>
          <p:cNvSpPr/>
          <p:nvPr/>
        </p:nvSpPr>
        <p:spPr bwMode="auto">
          <a:xfrm>
            <a:off x="5356741" y="3778642"/>
            <a:ext cx="89140" cy="8914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8DE7827-FEB8-2E4B-A1AC-605DF4D93EE7}"/>
              </a:ext>
            </a:extLst>
          </p:cNvPr>
          <p:cNvSpPr/>
          <p:nvPr/>
        </p:nvSpPr>
        <p:spPr bwMode="auto">
          <a:xfrm>
            <a:off x="6260337" y="3465836"/>
            <a:ext cx="89140" cy="8914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10AD571-E751-9A40-86C0-EFA2E0C5A7E9}"/>
              </a:ext>
            </a:extLst>
          </p:cNvPr>
          <p:cNvSpPr/>
          <p:nvPr/>
        </p:nvSpPr>
        <p:spPr bwMode="auto">
          <a:xfrm>
            <a:off x="7184723" y="3154917"/>
            <a:ext cx="89140" cy="8914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0768B13-C6FB-7C46-8AFC-7FC8F01045DB}"/>
              </a:ext>
            </a:extLst>
          </p:cNvPr>
          <p:cNvSpPr/>
          <p:nvPr/>
        </p:nvSpPr>
        <p:spPr bwMode="auto">
          <a:xfrm>
            <a:off x="3443961" y="3605325"/>
            <a:ext cx="111736" cy="11173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FBAEDE98-89F3-0140-936D-65A617AF5C77}"/>
              </a:ext>
            </a:extLst>
          </p:cNvPr>
          <p:cNvSpPr/>
          <p:nvPr/>
        </p:nvSpPr>
        <p:spPr bwMode="auto">
          <a:xfrm>
            <a:off x="4198438" y="3697320"/>
            <a:ext cx="62445" cy="62445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6F2D886-7E93-1547-A488-B18A9FB89ACC}"/>
              </a:ext>
            </a:extLst>
          </p:cNvPr>
          <p:cNvSpPr/>
          <p:nvPr/>
        </p:nvSpPr>
        <p:spPr bwMode="auto">
          <a:xfrm>
            <a:off x="4184431" y="3598535"/>
            <a:ext cx="62445" cy="62445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65D7535-C82B-A742-B8C7-4BCE781DDE66}"/>
              </a:ext>
            </a:extLst>
          </p:cNvPr>
          <p:cNvSpPr/>
          <p:nvPr/>
        </p:nvSpPr>
        <p:spPr bwMode="auto">
          <a:xfrm>
            <a:off x="4177767" y="3537813"/>
            <a:ext cx="62445" cy="62445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4E988E27-A045-C54D-8A4F-FC23C6AAA4D9}"/>
              </a:ext>
            </a:extLst>
          </p:cNvPr>
          <p:cNvSpPr/>
          <p:nvPr/>
        </p:nvSpPr>
        <p:spPr bwMode="auto">
          <a:xfrm>
            <a:off x="4153208" y="3396540"/>
            <a:ext cx="62445" cy="62445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Text Box 5">
            <a:extLst>
              <a:ext uri="{FF2B5EF4-FFF2-40B4-BE49-F238E27FC236}">
                <a16:creationId xmlns:a16="http://schemas.microsoft.com/office/drawing/2014/main" id="{454CF12C-428E-384F-B132-91089EF90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6583364"/>
            <a:ext cx="16802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Adopted from S. Seitz</a:t>
            </a:r>
          </a:p>
        </p:txBody>
      </p:sp>
    </p:spTree>
    <p:extLst>
      <p:ext uri="{BB962C8B-B14F-4D97-AF65-F5344CB8AC3E}">
        <p14:creationId xmlns:p14="http://schemas.microsoft.com/office/powerpoint/2010/main" val="69976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4" grpId="0"/>
      <p:bldP spid="20505" grpId="0" animBg="1"/>
      <p:bldP spid="20500" grpId="0" animBg="1"/>
      <p:bldP spid="20511" grpId="0" build="p" autoUpdateAnimBg="0" advAuto="1"/>
      <p:bldP spid="20511" grpId="1" build="allAtOnce"/>
      <p:bldP spid="64" grpId="0" animBg="1"/>
      <p:bldP spid="41" grpId="0" animBg="1"/>
      <p:bldP spid="42" grpId="0" animBg="1"/>
      <p:bldP spid="43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</a:t>
            </a:r>
            <a:r>
              <a:rPr lang="en-US" i="1" dirty="0"/>
              <a:t>all</a:t>
            </a:r>
            <a:r>
              <a:rPr lang="en-US" dirty="0"/>
              <a:t> parallel lines converge to a vanishing point?</a:t>
            </a:r>
          </a:p>
        </p:txBody>
      </p:sp>
      <p:pic>
        <p:nvPicPr>
          <p:cNvPr id="6" name="Picture 4" descr="http://upload.wikimedia.org/wikipedia/en/1/11/Piero_-_The_Flagellation.jpg">
            <a:extLst>
              <a:ext uri="{FF2B5EF4-FFF2-40B4-BE49-F238E27FC236}">
                <a16:creationId xmlns:a16="http://schemas.microsoft.com/office/drawing/2014/main" id="{478554DC-83AB-6F4C-A919-542979F52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37" y="1904208"/>
            <a:ext cx="6634563" cy="464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B02F4-79AB-574D-B10A-B039EDABD84A}"/>
              </a:ext>
            </a:extLst>
          </p:cNvPr>
          <p:cNvSpPr txBox="1"/>
          <p:nvPr/>
        </p:nvSpPr>
        <p:spPr>
          <a:xfrm>
            <a:off x="3842938" y="6553201"/>
            <a:ext cx="4600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Piero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Francesca, </a:t>
            </a:r>
            <a:r>
              <a:rPr lang="en-US" sz="1400" i="1" dirty="0"/>
              <a:t>Flagellation of Christ</a:t>
            </a:r>
            <a:r>
              <a:rPr lang="en-US" sz="1400" dirty="0"/>
              <a:t>, 1455-1460</a:t>
            </a:r>
          </a:p>
        </p:txBody>
      </p:sp>
    </p:spTree>
    <p:extLst>
      <p:ext uri="{BB962C8B-B14F-4D97-AF65-F5344CB8AC3E}">
        <p14:creationId xmlns:p14="http://schemas.microsoft.com/office/powerpoint/2010/main" val="2863365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</a:t>
            </a:r>
            <a:r>
              <a:rPr lang="en-US" i="1" dirty="0"/>
              <a:t>all</a:t>
            </a:r>
            <a:r>
              <a:rPr lang="en-US" dirty="0"/>
              <a:t> parallel lines converge to a vanishing point?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Not parallel lines that are also parallel to the image plane!</a:t>
            </a:r>
          </a:p>
        </p:txBody>
      </p:sp>
      <p:pic>
        <p:nvPicPr>
          <p:cNvPr id="6" name="Picture 4" descr="http://upload.wikimedia.org/wikipedia/en/1/11/Piero_-_The_Flagellation.jpg">
            <a:extLst>
              <a:ext uri="{FF2B5EF4-FFF2-40B4-BE49-F238E27FC236}">
                <a16:creationId xmlns:a16="http://schemas.microsoft.com/office/drawing/2014/main" id="{478554DC-83AB-6F4C-A919-542979F52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37" y="1904208"/>
            <a:ext cx="6634563" cy="464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B02F4-79AB-574D-B10A-B039EDABD84A}"/>
              </a:ext>
            </a:extLst>
          </p:cNvPr>
          <p:cNvSpPr txBox="1"/>
          <p:nvPr/>
        </p:nvSpPr>
        <p:spPr>
          <a:xfrm>
            <a:off x="3842938" y="6553201"/>
            <a:ext cx="4600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Piero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Francesca, </a:t>
            </a:r>
            <a:r>
              <a:rPr lang="en-US" sz="1400" i="1" dirty="0"/>
              <a:t>Flagellation of Christ</a:t>
            </a:r>
            <a:r>
              <a:rPr lang="en-US" sz="1400" dirty="0"/>
              <a:t>, 1455-1460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0CE446-9CC4-0C48-91E7-A73ED5A51DFA}"/>
              </a:ext>
            </a:extLst>
          </p:cNvPr>
          <p:cNvCxnSpPr/>
          <p:nvPr/>
        </p:nvCxnSpPr>
        <p:spPr bwMode="auto">
          <a:xfrm>
            <a:off x="3048000" y="2971800"/>
            <a:ext cx="3124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6E21FA-E0C7-9742-9477-3D18771347D6}"/>
              </a:ext>
            </a:extLst>
          </p:cNvPr>
          <p:cNvCxnSpPr/>
          <p:nvPr/>
        </p:nvCxnSpPr>
        <p:spPr bwMode="auto">
          <a:xfrm>
            <a:off x="3048000" y="3429000"/>
            <a:ext cx="3124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9E6B9CB-98A0-5746-BFBB-706976CFB2A7}"/>
              </a:ext>
            </a:extLst>
          </p:cNvPr>
          <p:cNvCxnSpPr/>
          <p:nvPr/>
        </p:nvCxnSpPr>
        <p:spPr bwMode="auto">
          <a:xfrm>
            <a:off x="3124200" y="5943600"/>
            <a:ext cx="31242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1A1E96-61E3-2A45-8420-13157EBF9F1A}"/>
              </a:ext>
            </a:extLst>
          </p:cNvPr>
          <p:cNvCxnSpPr>
            <a:cxnSpLocks/>
          </p:cNvCxnSpPr>
          <p:nvPr/>
        </p:nvCxnSpPr>
        <p:spPr bwMode="auto">
          <a:xfrm>
            <a:off x="2738037" y="6248400"/>
            <a:ext cx="3586563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E8FA91A-0084-804D-9F43-8A5FB4EC1210}"/>
              </a:ext>
            </a:extLst>
          </p:cNvPr>
          <p:cNvCxnSpPr>
            <a:cxnSpLocks/>
          </p:cNvCxnSpPr>
          <p:nvPr/>
        </p:nvCxnSpPr>
        <p:spPr bwMode="auto">
          <a:xfrm>
            <a:off x="3048000" y="3962400"/>
            <a:ext cx="9906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2F0FA69-9A9E-6D4B-9414-E9523F4F4D15}"/>
              </a:ext>
            </a:extLst>
          </p:cNvPr>
          <p:cNvCxnSpPr>
            <a:cxnSpLocks/>
          </p:cNvCxnSpPr>
          <p:nvPr/>
        </p:nvCxnSpPr>
        <p:spPr bwMode="auto">
          <a:xfrm>
            <a:off x="4648200" y="3962400"/>
            <a:ext cx="12954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11C2A0E-B2BD-0E46-816F-FD485694122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886200" y="4267200"/>
            <a:ext cx="19051" cy="129539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FD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D85E70D-1B77-764E-AB67-245F42CCED2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838700" y="4267199"/>
            <a:ext cx="21631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FD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836EA30-9BBC-744F-A148-F2F6BED0ACB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766738" y="4368429"/>
            <a:ext cx="32447" cy="130847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FD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5B8870-2909-6C4C-A7CC-71B0588C78C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074369" y="3886199"/>
            <a:ext cx="21631" cy="171304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FD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295F386-3FEF-A84A-8597-C35CC174D0D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71505" y="3810001"/>
            <a:ext cx="21631" cy="171304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FD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49630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Vanishing lines of planes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Each family of parallel planes is associated with a </a:t>
            </a:r>
            <a:r>
              <a:rPr lang="en-US" i="1" dirty="0"/>
              <a:t>vanishing line </a:t>
            </a:r>
            <a:r>
              <a:rPr lang="en-US" dirty="0"/>
              <a:t>in the image</a:t>
            </a:r>
          </a:p>
        </p:txBody>
      </p:sp>
      <p:pic>
        <p:nvPicPr>
          <p:cNvPr id="6" name="Picture 4" descr="http://upload.wikimedia.org/wikipedia/en/1/11/Piero_-_The_Flagellation.jpg">
            <a:extLst>
              <a:ext uri="{FF2B5EF4-FFF2-40B4-BE49-F238E27FC236}">
                <a16:creationId xmlns:a16="http://schemas.microsoft.com/office/drawing/2014/main" id="{478554DC-83AB-6F4C-A919-542979F52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37" y="1904208"/>
            <a:ext cx="6634563" cy="464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B02F4-79AB-574D-B10A-B039EDABD84A}"/>
              </a:ext>
            </a:extLst>
          </p:cNvPr>
          <p:cNvSpPr txBox="1"/>
          <p:nvPr/>
        </p:nvSpPr>
        <p:spPr>
          <a:xfrm>
            <a:off x="3842938" y="6553201"/>
            <a:ext cx="4600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Piero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Francesca, </a:t>
            </a:r>
            <a:r>
              <a:rPr lang="en-US" sz="1400" i="1" dirty="0"/>
              <a:t>Flagellation of Christ</a:t>
            </a:r>
            <a:r>
              <a:rPr lang="en-US" sz="1400" dirty="0"/>
              <a:t>, 1455-1460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EC428C-DA99-BA48-A785-236B272004E7}"/>
              </a:ext>
            </a:extLst>
          </p:cNvPr>
          <p:cNvCxnSpPr>
            <a:cxnSpLocks/>
          </p:cNvCxnSpPr>
          <p:nvPr/>
        </p:nvCxnSpPr>
        <p:spPr bwMode="auto">
          <a:xfrm>
            <a:off x="2738037" y="5029200"/>
            <a:ext cx="6634563" cy="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0C2099B-56E3-6540-A836-96F0DBBE24CE}"/>
              </a:ext>
            </a:extLst>
          </p:cNvPr>
          <p:cNvSpPr txBox="1"/>
          <p:nvPr/>
        </p:nvSpPr>
        <p:spPr>
          <a:xfrm>
            <a:off x="9527581" y="4767590"/>
            <a:ext cx="1595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Vanishing line of the ground plane </a:t>
            </a:r>
          </a:p>
        </p:txBody>
      </p:sp>
    </p:spTree>
    <p:extLst>
      <p:ext uri="{BB962C8B-B14F-4D97-AF65-F5344CB8AC3E}">
        <p14:creationId xmlns:p14="http://schemas.microsoft.com/office/powerpoint/2010/main" val="341267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Constructing the vanishing line of a plane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219F874-100A-C64C-BEF4-321BC36D4601}"/>
              </a:ext>
            </a:extLst>
          </p:cNvPr>
          <p:cNvGrpSpPr/>
          <p:nvPr/>
        </p:nvGrpSpPr>
        <p:grpSpPr>
          <a:xfrm>
            <a:off x="1752600" y="2743200"/>
            <a:ext cx="4191000" cy="2590800"/>
            <a:chOff x="2362200" y="3505200"/>
            <a:chExt cx="4191000" cy="2590800"/>
          </a:xfrm>
        </p:grpSpPr>
        <p:sp>
          <p:nvSpPr>
            <p:cNvPr id="34" name="Rectangle 4">
              <a:extLst>
                <a:ext uri="{FF2B5EF4-FFF2-40B4-BE49-F238E27FC236}">
                  <a16:creationId xmlns:a16="http://schemas.microsoft.com/office/drawing/2014/main" id="{F927357B-CAC7-9241-A191-9E6CCC8A0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200" y="3505200"/>
              <a:ext cx="4191000" cy="2590800"/>
            </a:xfrm>
            <a:prstGeom prst="rect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" name="Line 5">
              <a:extLst>
                <a:ext uri="{FF2B5EF4-FFF2-40B4-BE49-F238E27FC236}">
                  <a16:creationId xmlns:a16="http://schemas.microsoft.com/office/drawing/2014/main" id="{D3A1D8A9-F825-E74D-AA46-76FAB13C58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2200" y="4267200"/>
              <a:ext cx="4191000" cy="1588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E7D9C107-ED40-DC47-B50A-81C47E304BE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4419600" y="4267200"/>
              <a:ext cx="1600200" cy="1600200"/>
            </a:xfrm>
            <a:prstGeom prst="line">
              <a:avLst/>
            </a:prstGeom>
            <a:noFill/>
            <a:ln w="12700" cap="flat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37" name="Group 13">
              <a:extLst>
                <a:ext uri="{FF2B5EF4-FFF2-40B4-BE49-F238E27FC236}">
                  <a16:creationId xmlns:a16="http://schemas.microsoft.com/office/drawing/2014/main" id="{684C5977-27B7-D148-AEF5-93C6FB196F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9400" y="4267200"/>
              <a:ext cx="2838450" cy="1600200"/>
              <a:chOff x="0" y="0"/>
              <a:chExt cx="1788" cy="1008"/>
            </a:xfrm>
          </p:grpSpPr>
          <p:sp>
            <p:nvSpPr>
              <p:cNvPr id="46" name="Line 7">
                <a:extLst>
                  <a:ext uri="{FF2B5EF4-FFF2-40B4-BE49-F238E27FC236}">
                    <a16:creationId xmlns:a16="http://schemas.microsoft.com/office/drawing/2014/main" id="{0758086C-3A81-A542-A50E-D9A02CCA16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008" cy="1008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7" name="Line 8">
                <a:extLst>
                  <a:ext uri="{FF2B5EF4-FFF2-40B4-BE49-F238E27FC236}">
                    <a16:creationId xmlns:a16="http://schemas.microsoft.com/office/drawing/2014/main" id="{FF026E02-659F-054F-93CE-6189D33FE8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296" cy="720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" name="Line 9">
                <a:extLst>
                  <a:ext uri="{FF2B5EF4-FFF2-40B4-BE49-F238E27FC236}">
                    <a16:creationId xmlns:a16="http://schemas.microsoft.com/office/drawing/2014/main" id="{3A68FA78-0BF6-9F4E-81A6-DD5B799D7E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488" cy="528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" name="Line 10">
                <a:extLst>
                  <a:ext uri="{FF2B5EF4-FFF2-40B4-BE49-F238E27FC236}">
                    <a16:creationId xmlns:a16="http://schemas.microsoft.com/office/drawing/2014/main" id="{3224A119-5FE7-9C49-B365-42CF77EFD0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632" cy="384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" name="Line 11">
                <a:extLst>
                  <a:ext uri="{FF2B5EF4-FFF2-40B4-BE49-F238E27FC236}">
                    <a16:creationId xmlns:a16="http://schemas.microsoft.com/office/drawing/2014/main" id="{5195132B-89A4-DC4E-A46B-8C206F0D7E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28" cy="288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" name="Line 12">
                <a:extLst>
                  <a:ext uri="{FF2B5EF4-FFF2-40B4-BE49-F238E27FC236}">
                    <a16:creationId xmlns:a16="http://schemas.microsoft.com/office/drawing/2014/main" id="{ECCB92D7-80B2-FF4F-A1B0-141DBB5B65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88" cy="222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38" name="Group 19">
              <a:extLst>
                <a:ext uri="{FF2B5EF4-FFF2-40B4-BE49-F238E27FC236}">
                  <a16:creationId xmlns:a16="http://schemas.microsoft.com/office/drawing/2014/main" id="{8E35FC31-7742-A74F-9175-C946C8382C1D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181350" y="4267200"/>
              <a:ext cx="2838450" cy="1143000"/>
              <a:chOff x="0" y="0"/>
              <a:chExt cx="1788" cy="720"/>
            </a:xfrm>
          </p:grpSpPr>
          <p:sp>
            <p:nvSpPr>
              <p:cNvPr id="41" name="Line 14">
                <a:extLst>
                  <a:ext uri="{FF2B5EF4-FFF2-40B4-BE49-F238E27FC236}">
                    <a16:creationId xmlns:a16="http://schemas.microsoft.com/office/drawing/2014/main" id="{8327804A-731A-BB46-9CE3-6D8C036110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296" cy="720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" name="Line 15">
                <a:extLst>
                  <a:ext uri="{FF2B5EF4-FFF2-40B4-BE49-F238E27FC236}">
                    <a16:creationId xmlns:a16="http://schemas.microsoft.com/office/drawing/2014/main" id="{CA200E3D-46D9-0742-A333-960E26BC3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488" cy="528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" name="Line 16">
                <a:extLst>
                  <a:ext uri="{FF2B5EF4-FFF2-40B4-BE49-F238E27FC236}">
                    <a16:creationId xmlns:a16="http://schemas.microsoft.com/office/drawing/2014/main" id="{DCD7D355-C144-E747-9BEC-0351084D23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632" cy="384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" name="Line 17">
                <a:extLst>
                  <a:ext uri="{FF2B5EF4-FFF2-40B4-BE49-F238E27FC236}">
                    <a16:creationId xmlns:a16="http://schemas.microsoft.com/office/drawing/2014/main" id="{E1703D15-4C79-334C-A29E-FBE7EC3DE9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28" cy="288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" name="Line 18">
                <a:extLst>
                  <a:ext uri="{FF2B5EF4-FFF2-40B4-BE49-F238E27FC236}">
                    <a16:creationId xmlns:a16="http://schemas.microsoft.com/office/drawing/2014/main" id="{FAD67D80-9827-2249-9159-E0A1AC4053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88" cy="222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39" name="Oval 20">
              <a:extLst>
                <a:ext uri="{FF2B5EF4-FFF2-40B4-BE49-F238E27FC236}">
                  <a16:creationId xmlns:a16="http://schemas.microsoft.com/office/drawing/2014/main" id="{D24BE75A-9881-E844-BE5D-589AF5B2C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1700" y="4229100"/>
              <a:ext cx="76200" cy="76200"/>
            </a:xfrm>
            <a:prstGeom prst="ellipse">
              <a:avLst/>
            </a:prstGeom>
            <a:solidFill>
              <a:srgbClr val="009900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" name="Oval 21">
              <a:extLst>
                <a:ext uri="{FF2B5EF4-FFF2-40B4-BE49-F238E27FC236}">
                  <a16:creationId xmlns:a16="http://schemas.microsoft.com/office/drawing/2014/main" id="{AA2FF49D-21E3-0448-8A4A-251098CE1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5" y="4225925"/>
              <a:ext cx="76200" cy="76200"/>
            </a:xfrm>
            <a:prstGeom prst="ellipse">
              <a:avLst/>
            </a:prstGeom>
            <a:solidFill>
              <a:srgbClr val="0066FF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02" name="Text Box 5">
            <a:extLst>
              <a:ext uri="{FF2B5EF4-FFF2-40B4-BE49-F238E27FC236}">
                <a16:creationId xmlns:a16="http://schemas.microsoft.com/office/drawing/2014/main" id="{DD1DC216-6875-8C41-B7CA-AC8DFBCC3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6583364"/>
            <a:ext cx="1739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Figure source: S. Seitz</a:t>
            </a:r>
          </a:p>
        </p:txBody>
      </p:sp>
    </p:spTree>
    <p:extLst>
      <p:ext uri="{BB962C8B-B14F-4D97-AF65-F5344CB8AC3E}">
        <p14:creationId xmlns:p14="http://schemas.microsoft.com/office/powerpoint/2010/main" val="1693260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A4089-1DD8-3058-6FB5-859A6A95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>
            <a:extLst>
              <a:ext uri="{FF2B5EF4-FFF2-40B4-BE49-F238E27FC236}">
                <a16:creationId xmlns:a16="http://schemas.microsoft.com/office/drawing/2014/main" id="{F3929E80-C4EA-FCBE-F44D-E1B7813343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Constructing the vanishing line of a plane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A68BC80-6F75-197D-72C6-96231F4AF80E}"/>
              </a:ext>
            </a:extLst>
          </p:cNvPr>
          <p:cNvGrpSpPr/>
          <p:nvPr/>
        </p:nvGrpSpPr>
        <p:grpSpPr>
          <a:xfrm>
            <a:off x="1752600" y="2743200"/>
            <a:ext cx="4191000" cy="2590800"/>
            <a:chOff x="2362200" y="3505200"/>
            <a:chExt cx="4191000" cy="2590800"/>
          </a:xfrm>
        </p:grpSpPr>
        <p:sp>
          <p:nvSpPr>
            <p:cNvPr id="34" name="Rectangle 4">
              <a:extLst>
                <a:ext uri="{FF2B5EF4-FFF2-40B4-BE49-F238E27FC236}">
                  <a16:creationId xmlns:a16="http://schemas.microsoft.com/office/drawing/2014/main" id="{8CD69BBF-F960-80F6-89CC-BF95A5CCE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200" y="3505200"/>
              <a:ext cx="4191000" cy="2590800"/>
            </a:xfrm>
            <a:prstGeom prst="rect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" name="Line 5">
              <a:extLst>
                <a:ext uri="{FF2B5EF4-FFF2-40B4-BE49-F238E27FC236}">
                  <a16:creationId xmlns:a16="http://schemas.microsoft.com/office/drawing/2014/main" id="{47D01EB7-2A43-9C7F-B3D7-37669FE909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2200" y="4267200"/>
              <a:ext cx="4191000" cy="1588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F67881CC-CA81-32BD-3E31-6F51706EF5E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4419600" y="4267200"/>
              <a:ext cx="1600200" cy="1600200"/>
            </a:xfrm>
            <a:prstGeom prst="line">
              <a:avLst/>
            </a:prstGeom>
            <a:noFill/>
            <a:ln w="12700" cap="flat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37" name="Group 13">
              <a:extLst>
                <a:ext uri="{FF2B5EF4-FFF2-40B4-BE49-F238E27FC236}">
                  <a16:creationId xmlns:a16="http://schemas.microsoft.com/office/drawing/2014/main" id="{2B65E97F-110B-13CD-B7C5-326EED7D31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9400" y="4267200"/>
              <a:ext cx="2838450" cy="1600200"/>
              <a:chOff x="0" y="0"/>
              <a:chExt cx="1788" cy="1008"/>
            </a:xfrm>
          </p:grpSpPr>
          <p:sp>
            <p:nvSpPr>
              <p:cNvPr id="46" name="Line 7">
                <a:extLst>
                  <a:ext uri="{FF2B5EF4-FFF2-40B4-BE49-F238E27FC236}">
                    <a16:creationId xmlns:a16="http://schemas.microsoft.com/office/drawing/2014/main" id="{D9E3D69A-01E1-D618-9B93-6566B32537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008" cy="1008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7" name="Line 8">
                <a:extLst>
                  <a:ext uri="{FF2B5EF4-FFF2-40B4-BE49-F238E27FC236}">
                    <a16:creationId xmlns:a16="http://schemas.microsoft.com/office/drawing/2014/main" id="{516A3F40-FE93-599B-409D-7D09AA83D6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296" cy="720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" name="Line 9">
                <a:extLst>
                  <a:ext uri="{FF2B5EF4-FFF2-40B4-BE49-F238E27FC236}">
                    <a16:creationId xmlns:a16="http://schemas.microsoft.com/office/drawing/2014/main" id="{A8A6D898-D436-9D1C-4CD6-35A72E47C6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488" cy="528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" name="Line 10">
                <a:extLst>
                  <a:ext uri="{FF2B5EF4-FFF2-40B4-BE49-F238E27FC236}">
                    <a16:creationId xmlns:a16="http://schemas.microsoft.com/office/drawing/2014/main" id="{94473BC3-6821-5CA2-584E-19CD58FAB0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632" cy="384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" name="Line 11">
                <a:extLst>
                  <a:ext uri="{FF2B5EF4-FFF2-40B4-BE49-F238E27FC236}">
                    <a16:creationId xmlns:a16="http://schemas.microsoft.com/office/drawing/2014/main" id="{5B368F1E-9004-C2C5-F462-AA3420D524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28" cy="288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" name="Line 12">
                <a:extLst>
                  <a:ext uri="{FF2B5EF4-FFF2-40B4-BE49-F238E27FC236}">
                    <a16:creationId xmlns:a16="http://schemas.microsoft.com/office/drawing/2014/main" id="{A4532588-D519-0C29-A9A7-13C498C826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88" cy="222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38" name="Group 19">
              <a:extLst>
                <a:ext uri="{FF2B5EF4-FFF2-40B4-BE49-F238E27FC236}">
                  <a16:creationId xmlns:a16="http://schemas.microsoft.com/office/drawing/2014/main" id="{0055C193-0DC9-D9B9-4B1F-A3290C6341E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181350" y="4267200"/>
              <a:ext cx="2838450" cy="1143000"/>
              <a:chOff x="0" y="0"/>
              <a:chExt cx="1788" cy="720"/>
            </a:xfrm>
          </p:grpSpPr>
          <p:sp>
            <p:nvSpPr>
              <p:cNvPr id="41" name="Line 14">
                <a:extLst>
                  <a:ext uri="{FF2B5EF4-FFF2-40B4-BE49-F238E27FC236}">
                    <a16:creationId xmlns:a16="http://schemas.microsoft.com/office/drawing/2014/main" id="{5CD44095-A1FC-55FB-7000-69403A6761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296" cy="720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" name="Line 15">
                <a:extLst>
                  <a:ext uri="{FF2B5EF4-FFF2-40B4-BE49-F238E27FC236}">
                    <a16:creationId xmlns:a16="http://schemas.microsoft.com/office/drawing/2014/main" id="{5D4A8E97-37D8-17BA-61A3-0244EA0540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488" cy="528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" name="Line 16">
                <a:extLst>
                  <a:ext uri="{FF2B5EF4-FFF2-40B4-BE49-F238E27FC236}">
                    <a16:creationId xmlns:a16="http://schemas.microsoft.com/office/drawing/2014/main" id="{C663BDBE-51EE-4A17-D5D7-08337AAEA1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632" cy="384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" name="Line 17">
                <a:extLst>
                  <a:ext uri="{FF2B5EF4-FFF2-40B4-BE49-F238E27FC236}">
                    <a16:creationId xmlns:a16="http://schemas.microsoft.com/office/drawing/2014/main" id="{7B33D345-B741-3EA1-36D7-F03CCF00AF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28" cy="288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" name="Line 18">
                <a:extLst>
                  <a:ext uri="{FF2B5EF4-FFF2-40B4-BE49-F238E27FC236}">
                    <a16:creationId xmlns:a16="http://schemas.microsoft.com/office/drawing/2014/main" id="{8B47536B-8BEE-5670-0771-BFC9A9C3FA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88" cy="222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39" name="Oval 20">
              <a:extLst>
                <a:ext uri="{FF2B5EF4-FFF2-40B4-BE49-F238E27FC236}">
                  <a16:creationId xmlns:a16="http://schemas.microsoft.com/office/drawing/2014/main" id="{418240F7-9F29-F315-8DC8-1AA81E3EE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1700" y="4229100"/>
              <a:ext cx="76200" cy="76200"/>
            </a:xfrm>
            <a:prstGeom prst="ellipse">
              <a:avLst/>
            </a:prstGeom>
            <a:solidFill>
              <a:srgbClr val="009900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" name="Oval 21">
              <a:extLst>
                <a:ext uri="{FF2B5EF4-FFF2-40B4-BE49-F238E27FC236}">
                  <a16:creationId xmlns:a16="http://schemas.microsoft.com/office/drawing/2014/main" id="{763742D6-1C85-9C82-57AA-93D8148F7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5" y="4225925"/>
              <a:ext cx="76200" cy="76200"/>
            </a:xfrm>
            <a:prstGeom prst="ellipse">
              <a:avLst/>
            </a:prstGeom>
            <a:solidFill>
              <a:srgbClr val="0066FF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E0F8284-CBEE-52C1-2547-54A5D824373E}"/>
              </a:ext>
            </a:extLst>
          </p:cNvPr>
          <p:cNvGrpSpPr/>
          <p:nvPr/>
        </p:nvGrpSpPr>
        <p:grpSpPr>
          <a:xfrm>
            <a:off x="6520543" y="2819400"/>
            <a:ext cx="4336985" cy="2363788"/>
            <a:chOff x="2521015" y="1066800"/>
            <a:chExt cx="4336985" cy="2363788"/>
          </a:xfrm>
        </p:grpSpPr>
        <p:sp>
          <p:nvSpPr>
            <p:cNvPr id="55" name="Line 6">
              <a:extLst>
                <a:ext uri="{FF2B5EF4-FFF2-40B4-BE49-F238E27FC236}">
                  <a16:creationId xmlns:a16="http://schemas.microsoft.com/office/drawing/2014/main" id="{BDC0DC7A-6B32-CEF4-AB85-662EA2456B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5284" y="10668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Line 7">
              <a:extLst>
                <a:ext uri="{FF2B5EF4-FFF2-40B4-BE49-F238E27FC236}">
                  <a16:creationId xmlns:a16="http://schemas.microsoft.com/office/drawing/2014/main" id="{08D30F7C-947C-D701-28D8-C392FAE194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7084" y="19050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Line 8">
              <a:extLst>
                <a:ext uri="{FF2B5EF4-FFF2-40B4-BE49-F238E27FC236}">
                  <a16:creationId xmlns:a16="http://schemas.microsoft.com/office/drawing/2014/main" id="{0060807B-56E7-1A9A-8F2C-1539ADDB2C4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25908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Line 9">
              <a:extLst>
                <a:ext uri="{FF2B5EF4-FFF2-40B4-BE49-F238E27FC236}">
                  <a16:creationId xmlns:a16="http://schemas.microsoft.com/office/drawing/2014/main" id="{D65155A2-30B4-D210-5A5A-B04A684705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10668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" name="Oval 10">
              <a:extLst>
                <a:ext uri="{FF2B5EF4-FFF2-40B4-BE49-F238E27FC236}">
                  <a16:creationId xmlns:a16="http://schemas.microsoft.com/office/drawing/2014/main" id="{95145440-DF6C-07EC-18A0-912FCF00B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6572" y="2166938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61" name="Group 15">
              <a:extLst>
                <a:ext uri="{FF2B5EF4-FFF2-40B4-BE49-F238E27FC236}">
                  <a16:creationId xmlns:a16="http://schemas.microsoft.com/office/drawing/2014/main" id="{29CEA166-B501-71F6-33F5-616EF5AC31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7084" y="2590800"/>
              <a:ext cx="2286000" cy="839788"/>
              <a:chOff x="0" y="0"/>
              <a:chExt cx="1440" cy="529"/>
            </a:xfrm>
          </p:grpSpPr>
          <p:sp>
            <p:nvSpPr>
              <p:cNvPr id="98" name="Line 12">
                <a:extLst>
                  <a:ext uri="{FF2B5EF4-FFF2-40B4-BE49-F238E27FC236}">
                    <a16:creationId xmlns:a16="http://schemas.microsoft.com/office/drawing/2014/main" id="{685D3357-F40F-E11B-1F6E-20EE15BB78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528"/>
                <a:ext cx="912" cy="1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9" name="Line 13">
                <a:extLst>
                  <a:ext uri="{FF2B5EF4-FFF2-40B4-BE49-F238E27FC236}">
                    <a16:creationId xmlns:a16="http://schemas.microsoft.com/office/drawing/2014/main" id="{95290470-A848-2EED-B819-20B79E5A34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0"/>
                <a:ext cx="912" cy="1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0" name="Line 14">
                <a:extLst>
                  <a:ext uri="{FF2B5EF4-FFF2-40B4-BE49-F238E27FC236}">
                    <a16:creationId xmlns:a16="http://schemas.microsoft.com/office/drawing/2014/main" id="{5582F2E4-3030-6C92-0AB3-B13A07810B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2" y="0"/>
                <a:ext cx="528" cy="528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93" name="Text Box 6">
              <a:extLst>
                <a:ext uri="{FF2B5EF4-FFF2-40B4-BE49-F238E27FC236}">
                  <a16:creationId xmlns:a16="http://schemas.microsoft.com/office/drawing/2014/main" id="{A2BDC1DA-1182-D320-B718-E40810B0254C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521015" y="2005807"/>
              <a:ext cx="704039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camera</a:t>
              </a:r>
            </a:p>
            <a:p>
              <a:pPr algn="ctr" eaLnBrk="0" hangingPunct="0">
                <a:lnSpc>
                  <a:spcPct val="800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center</a:t>
              </a:r>
            </a:p>
          </p:txBody>
        </p:sp>
        <p:sp>
          <p:nvSpPr>
            <p:cNvPr id="94" name="Text Box 6">
              <a:extLst>
                <a:ext uri="{FF2B5EF4-FFF2-40B4-BE49-F238E27FC236}">
                  <a16:creationId xmlns:a16="http://schemas.microsoft.com/office/drawing/2014/main" id="{0FD8B95C-DE24-A8B9-775E-BFB7DCEC217A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389328" y="2950687"/>
              <a:ext cx="146867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plane in the scene</a:t>
              </a:r>
            </a:p>
          </p:txBody>
        </p:sp>
      </p:grpSp>
      <p:sp>
        <p:nvSpPr>
          <p:cNvPr id="102" name="Text Box 5">
            <a:extLst>
              <a:ext uri="{FF2B5EF4-FFF2-40B4-BE49-F238E27FC236}">
                <a16:creationId xmlns:a16="http://schemas.microsoft.com/office/drawing/2014/main" id="{02E0D171-FFAF-F3A7-DE07-DE56A1772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6583364"/>
            <a:ext cx="1739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Figure source: S. Seitz</a:t>
            </a:r>
          </a:p>
        </p:txBody>
      </p:sp>
    </p:spTree>
    <p:extLst>
      <p:ext uri="{BB962C8B-B14F-4D97-AF65-F5344CB8AC3E}">
        <p14:creationId xmlns:p14="http://schemas.microsoft.com/office/powerpoint/2010/main" val="3307274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C4F27-06C8-94B4-0BA0-C3DB72B49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>
            <a:extLst>
              <a:ext uri="{FF2B5EF4-FFF2-40B4-BE49-F238E27FC236}">
                <a16:creationId xmlns:a16="http://schemas.microsoft.com/office/drawing/2014/main" id="{4B16D9A5-A5D4-7076-1BED-5441ECAE9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Constructing the vanishing line of a plane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768D7-92A7-DB5C-4078-71D0E4A82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2B595A2-584E-F991-D3C0-1B53409E6D9D}"/>
              </a:ext>
            </a:extLst>
          </p:cNvPr>
          <p:cNvGrpSpPr/>
          <p:nvPr/>
        </p:nvGrpSpPr>
        <p:grpSpPr>
          <a:xfrm>
            <a:off x="1752600" y="2743200"/>
            <a:ext cx="4191000" cy="2590800"/>
            <a:chOff x="2362200" y="3505200"/>
            <a:chExt cx="4191000" cy="2590800"/>
          </a:xfrm>
        </p:grpSpPr>
        <p:sp>
          <p:nvSpPr>
            <p:cNvPr id="34" name="Rectangle 4">
              <a:extLst>
                <a:ext uri="{FF2B5EF4-FFF2-40B4-BE49-F238E27FC236}">
                  <a16:creationId xmlns:a16="http://schemas.microsoft.com/office/drawing/2014/main" id="{3FB277A1-2BB3-DDEC-E7E4-AE3E22B61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200" y="3505200"/>
              <a:ext cx="4191000" cy="2590800"/>
            </a:xfrm>
            <a:prstGeom prst="rect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" name="Line 5">
              <a:extLst>
                <a:ext uri="{FF2B5EF4-FFF2-40B4-BE49-F238E27FC236}">
                  <a16:creationId xmlns:a16="http://schemas.microsoft.com/office/drawing/2014/main" id="{A53FB901-B6B5-C300-4D7A-91A45D5B8C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2200" y="4267200"/>
              <a:ext cx="4191000" cy="1588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13DA7078-8A93-294F-4606-67B93FE9313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4419600" y="4267200"/>
              <a:ext cx="1600200" cy="1600200"/>
            </a:xfrm>
            <a:prstGeom prst="line">
              <a:avLst/>
            </a:prstGeom>
            <a:noFill/>
            <a:ln w="12700" cap="flat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37" name="Group 13">
              <a:extLst>
                <a:ext uri="{FF2B5EF4-FFF2-40B4-BE49-F238E27FC236}">
                  <a16:creationId xmlns:a16="http://schemas.microsoft.com/office/drawing/2014/main" id="{FA80BE91-D58E-2D60-617A-660C1D806D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9400" y="4267200"/>
              <a:ext cx="2838450" cy="1600200"/>
              <a:chOff x="0" y="0"/>
              <a:chExt cx="1788" cy="1008"/>
            </a:xfrm>
          </p:grpSpPr>
          <p:sp>
            <p:nvSpPr>
              <p:cNvPr id="46" name="Line 7">
                <a:extLst>
                  <a:ext uri="{FF2B5EF4-FFF2-40B4-BE49-F238E27FC236}">
                    <a16:creationId xmlns:a16="http://schemas.microsoft.com/office/drawing/2014/main" id="{0AAD6E90-CE0A-1822-D64C-F98A83E256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008" cy="1008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7" name="Line 8">
                <a:extLst>
                  <a:ext uri="{FF2B5EF4-FFF2-40B4-BE49-F238E27FC236}">
                    <a16:creationId xmlns:a16="http://schemas.microsoft.com/office/drawing/2014/main" id="{0F59D95C-9EBF-66D0-9A06-D8F091437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296" cy="720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" name="Line 9">
                <a:extLst>
                  <a:ext uri="{FF2B5EF4-FFF2-40B4-BE49-F238E27FC236}">
                    <a16:creationId xmlns:a16="http://schemas.microsoft.com/office/drawing/2014/main" id="{A00E01D1-A43F-39C1-E248-BCA7317DBF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488" cy="528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9" name="Line 10">
                <a:extLst>
                  <a:ext uri="{FF2B5EF4-FFF2-40B4-BE49-F238E27FC236}">
                    <a16:creationId xmlns:a16="http://schemas.microsoft.com/office/drawing/2014/main" id="{D224E038-FE93-86CC-085F-0DA7BA9BCF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632" cy="384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0" name="Line 11">
                <a:extLst>
                  <a:ext uri="{FF2B5EF4-FFF2-40B4-BE49-F238E27FC236}">
                    <a16:creationId xmlns:a16="http://schemas.microsoft.com/office/drawing/2014/main" id="{DE3D4FE0-3245-B7AD-B23D-E9987786AD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28" cy="288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1" name="Line 12">
                <a:extLst>
                  <a:ext uri="{FF2B5EF4-FFF2-40B4-BE49-F238E27FC236}">
                    <a16:creationId xmlns:a16="http://schemas.microsoft.com/office/drawing/2014/main" id="{3E6F8004-350E-E9D1-08E1-37F52767EC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88" cy="222"/>
              </a:xfrm>
              <a:prstGeom prst="line">
                <a:avLst/>
              </a:prstGeom>
              <a:noFill/>
              <a:ln w="12700" cap="flat">
                <a:solidFill>
                  <a:srgbClr val="33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38" name="Group 19">
              <a:extLst>
                <a:ext uri="{FF2B5EF4-FFF2-40B4-BE49-F238E27FC236}">
                  <a16:creationId xmlns:a16="http://schemas.microsoft.com/office/drawing/2014/main" id="{77B8C2BE-4F24-3838-B89E-62F5F09700AD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181350" y="4267200"/>
              <a:ext cx="2838450" cy="1143000"/>
              <a:chOff x="0" y="0"/>
              <a:chExt cx="1788" cy="720"/>
            </a:xfrm>
          </p:grpSpPr>
          <p:sp>
            <p:nvSpPr>
              <p:cNvPr id="41" name="Line 14">
                <a:extLst>
                  <a:ext uri="{FF2B5EF4-FFF2-40B4-BE49-F238E27FC236}">
                    <a16:creationId xmlns:a16="http://schemas.microsoft.com/office/drawing/2014/main" id="{CC191168-1A21-150C-8D4B-4D4B950E5D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296" cy="720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2" name="Line 15">
                <a:extLst>
                  <a:ext uri="{FF2B5EF4-FFF2-40B4-BE49-F238E27FC236}">
                    <a16:creationId xmlns:a16="http://schemas.microsoft.com/office/drawing/2014/main" id="{82A7F075-7A77-D6AE-4B70-A0B5297D44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488" cy="528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" name="Line 16">
                <a:extLst>
                  <a:ext uri="{FF2B5EF4-FFF2-40B4-BE49-F238E27FC236}">
                    <a16:creationId xmlns:a16="http://schemas.microsoft.com/office/drawing/2014/main" id="{D3B7C063-C348-81FB-9282-D57CEB5ECA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632" cy="384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4" name="Line 17">
                <a:extLst>
                  <a:ext uri="{FF2B5EF4-FFF2-40B4-BE49-F238E27FC236}">
                    <a16:creationId xmlns:a16="http://schemas.microsoft.com/office/drawing/2014/main" id="{744E8AA5-D897-DB29-A413-FB085A0F45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28" cy="288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5" name="Line 18">
                <a:extLst>
                  <a:ext uri="{FF2B5EF4-FFF2-40B4-BE49-F238E27FC236}">
                    <a16:creationId xmlns:a16="http://schemas.microsoft.com/office/drawing/2014/main" id="{76E8CB8B-8F97-DB53-950C-F383DF4995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1788" cy="222"/>
              </a:xfrm>
              <a:prstGeom prst="line">
                <a:avLst/>
              </a:prstGeom>
              <a:noFill/>
              <a:ln w="12700" cap="flat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39" name="Oval 20">
              <a:extLst>
                <a:ext uri="{FF2B5EF4-FFF2-40B4-BE49-F238E27FC236}">
                  <a16:creationId xmlns:a16="http://schemas.microsoft.com/office/drawing/2014/main" id="{04BBDE08-3DA7-545D-52E1-7CF8360DB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1700" y="4229100"/>
              <a:ext cx="76200" cy="76200"/>
            </a:xfrm>
            <a:prstGeom prst="ellipse">
              <a:avLst/>
            </a:prstGeom>
            <a:solidFill>
              <a:srgbClr val="009900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" name="Oval 21">
              <a:extLst>
                <a:ext uri="{FF2B5EF4-FFF2-40B4-BE49-F238E27FC236}">
                  <a16:creationId xmlns:a16="http://schemas.microsoft.com/office/drawing/2014/main" id="{D95E3548-AA02-26A5-6641-702D7B792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5" y="4225925"/>
              <a:ext cx="76200" cy="76200"/>
            </a:xfrm>
            <a:prstGeom prst="ellipse">
              <a:avLst/>
            </a:prstGeom>
            <a:solidFill>
              <a:srgbClr val="0066FF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601AB96-A004-9160-78BF-CB3E46E6B147}"/>
              </a:ext>
            </a:extLst>
          </p:cNvPr>
          <p:cNvGrpSpPr/>
          <p:nvPr/>
        </p:nvGrpSpPr>
        <p:grpSpPr>
          <a:xfrm>
            <a:off x="6520543" y="2819400"/>
            <a:ext cx="4336985" cy="2363788"/>
            <a:chOff x="2521015" y="1066800"/>
            <a:chExt cx="4336985" cy="2363788"/>
          </a:xfrm>
        </p:grpSpPr>
        <p:sp>
          <p:nvSpPr>
            <p:cNvPr id="53" name="Line 2">
              <a:extLst>
                <a:ext uri="{FF2B5EF4-FFF2-40B4-BE49-F238E27FC236}">
                  <a16:creationId xmlns:a16="http://schemas.microsoft.com/office/drawing/2014/main" id="{26255202-C143-EE67-933D-655823503E5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222284" y="1828800"/>
              <a:ext cx="1143000" cy="381000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4" name="Line 3">
              <a:extLst>
                <a:ext uri="{FF2B5EF4-FFF2-40B4-BE49-F238E27FC236}">
                  <a16:creationId xmlns:a16="http://schemas.microsoft.com/office/drawing/2014/main" id="{F34D7F02-9869-474E-F261-BFED1B6928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2284" y="2209800"/>
              <a:ext cx="304800" cy="457200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5" name="Line 6">
              <a:extLst>
                <a:ext uri="{FF2B5EF4-FFF2-40B4-BE49-F238E27FC236}">
                  <a16:creationId xmlns:a16="http://schemas.microsoft.com/office/drawing/2014/main" id="{CE41C089-C52B-F3D3-2087-029A982F18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5284" y="10668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Line 7">
              <a:extLst>
                <a:ext uri="{FF2B5EF4-FFF2-40B4-BE49-F238E27FC236}">
                  <a16:creationId xmlns:a16="http://schemas.microsoft.com/office/drawing/2014/main" id="{AFB53497-9EDB-753A-E145-142B8F795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7084" y="19050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Line 8">
              <a:extLst>
                <a:ext uri="{FF2B5EF4-FFF2-40B4-BE49-F238E27FC236}">
                  <a16:creationId xmlns:a16="http://schemas.microsoft.com/office/drawing/2014/main" id="{74BB44C8-E4AB-E4BD-FC72-5BB787D288B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25908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Line 9">
              <a:extLst>
                <a:ext uri="{FF2B5EF4-FFF2-40B4-BE49-F238E27FC236}">
                  <a16:creationId xmlns:a16="http://schemas.microsoft.com/office/drawing/2014/main" id="{E8A0A89D-BD22-6D8A-8340-874622FAEC9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10668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" name="Oval 10">
              <a:extLst>
                <a:ext uri="{FF2B5EF4-FFF2-40B4-BE49-F238E27FC236}">
                  <a16:creationId xmlns:a16="http://schemas.microsoft.com/office/drawing/2014/main" id="{DA6DF4B3-9D0A-3B9E-6735-FA7E26266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6572" y="2166938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0" name="Line 11">
              <a:extLst>
                <a:ext uri="{FF2B5EF4-FFF2-40B4-BE49-F238E27FC236}">
                  <a16:creationId xmlns:a16="http://schemas.microsoft.com/office/drawing/2014/main" id="{68E5B96A-4DFE-D883-DF3E-D9DBA28850C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1828800"/>
              <a:ext cx="838200" cy="838200"/>
            </a:xfrm>
            <a:prstGeom prst="line">
              <a:avLst/>
            </a:prstGeom>
            <a:noFill/>
            <a:ln w="28575" cap="flat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61" name="Group 15">
              <a:extLst>
                <a:ext uri="{FF2B5EF4-FFF2-40B4-BE49-F238E27FC236}">
                  <a16:creationId xmlns:a16="http://schemas.microsoft.com/office/drawing/2014/main" id="{79B2DBCF-D9DF-D47B-1818-815E2EE951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7084" y="2590800"/>
              <a:ext cx="2286000" cy="839788"/>
              <a:chOff x="0" y="0"/>
              <a:chExt cx="1440" cy="529"/>
            </a:xfrm>
          </p:grpSpPr>
          <p:sp>
            <p:nvSpPr>
              <p:cNvPr id="98" name="Line 12">
                <a:extLst>
                  <a:ext uri="{FF2B5EF4-FFF2-40B4-BE49-F238E27FC236}">
                    <a16:creationId xmlns:a16="http://schemas.microsoft.com/office/drawing/2014/main" id="{7920006C-274C-863F-C975-D5CB7900DE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528"/>
                <a:ext cx="912" cy="1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9" name="Line 13">
                <a:extLst>
                  <a:ext uri="{FF2B5EF4-FFF2-40B4-BE49-F238E27FC236}">
                    <a16:creationId xmlns:a16="http://schemas.microsoft.com/office/drawing/2014/main" id="{F7F354F9-45D8-B0B4-E2E2-1BD920F5F8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0"/>
                <a:ext cx="912" cy="1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0" name="Line 14">
                <a:extLst>
                  <a:ext uri="{FF2B5EF4-FFF2-40B4-BE49-F238E27FC236}">
                    <a16:creationId xmlns:a16="http://schemas.microsoft.com/office/drawing/2014/main" id="{3E9E382C-8055-D839-A068-F019D7E824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2" y="0"/>
                <a:ext cx="528" cy="528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62" name="Group 19">
              <a:extLst>
                <a:ext uri="{FF2B5EF4-FFF2-40B4-BE49-F238E27FC236}">
                  <a16:creationId xmlns:a16="http://schemas.microsoft.com/office/drawing/2014/main" id="{DAABC754-95FB-3ED5-E6A1-533F73C9EC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7084" y="1828800"/>
              <a:ext cx="2286000" cy="839788"/>
              <a:chOff x="0" y="0"/>
              <a:chExt cx="1440" cy="529"/>
            </a:xfrm>
          </p:grpSpPr>
          <p:sp>
            <p:nvSpPr>
              <p:cNvPr id="95" name="Line 16">
                <a:extLst>
                  <a:ext uri="{FF2B5EF4-FFF2-40B4-BE49-F238E27FC236}">
                    <a16:creationId xmlns:a16="http://schemas.microsoft.com/office/drawing/2014/main" id="{758AFC0E-40AE-53B4-EE10-C024A50E52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528"/>
                <a:ext cx="912" cy="1"/>
              </a:xfrm>
              <a:prstGeom prst="line">
                <a:avLst/>
              </a:prstGeom>
              <a:noFill/>
              <a:ln w="19050" cap="flat">
                <a:solidFill>
                  <a:srgbClr val="0066FF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6" name="Line 17">
                <a:extLst>
                  <a:ext uri="{FF2B5EF4-FFF2-40B4-BE49-F238E27FC236}">
                    <a16:creationId xmlns:a16="http://schemas.microsoft.com/office/drawing/2014/main" id="{00D49A28-C1C2-72C9-4468-C2F3E3B667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0"/>
                <a:ext cx="912" cy="1"/>
              </a:xfrm>
              <a:prstGeom prst="line">
                <a:avLst/>
              </a:prstGeom>
              <a:noFill/>
              <a:ln w="19050" cap="flat">
                <a:solidFill>
                  <a:srgbClr val="0066FF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7" name="Line 18">
                <a:extLst>
                  <a:ext uri="{FF2B5EF4-FFF2-40B4-BE49-F238E27FC236}">
                    <a16:creationId xmlns:a16="http://schemas.microsoft.com/office/drawing/2014/main" id="{24496444-E24F-0CED-A48C-B3A7BCA8C5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2" y="0"/>
                <a:ext cx="528" cy="528"/>
              </a:xfrm>
              <a:prstGeom prst="line">
                <a:avLst/>
              </a:prstGeom>
              <a:noFill/>
              <a:ln w="19050" cap="flat">
                <a:solidFill>
                  <a:srgbClr val="0066FF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63" name="Line 20">
              <a:extLst>
                <a:ext uri="{FF2B5EF4-FFF2-40B4-BE49-F238E27FC236}">
                  <a16:creationId xmlns:a16="http://schemas.microsoft.com/office/drawing/2014/main" id="{835741D5-54A4-75CB-3A05-C16F7B6DC1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8484" y="2209800"/>
              <a:ext cx="2057400" cy="1588"/>
            </a:xfrm>
            <a:prstGeom prst="line">
              <a:avLst/>
            </a:prstGeom>
            <a:noFill/>
            <a:ln w="12700" cap="flat">
              <a:solidFill>
                <a:srgbClr val="0066FF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" name="Text Box 6">
              <a:extLst>
                <a:ext uri="{FF2B5EF4-FFF2-40B4-BE49-F238E27FC236}">
                  <a16:creationId xmlns:a16="http://schemas.microsoft.com/office/drawing/2014/main" id="{935D5EA9-6CD6-C182-1BFD-9A11227603C9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521015" y="2005807"/>
              <a:ext cx="704039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camera</a:t>
              </a:r>
            </a:p>
            <a:p>
              <a:pPr algn="ctr" eaLnBrk="0" hangingPunct="0">
                <a:lnSpc>
                  <a:spcPct val="800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center</a:t>
              </a:r>
            </a:p>
          </p:txBody>
        </p:sp>
        <p:sp>
          <p:nvSpPr>
            <p:cNvPr id="94" name="Text Box 6">
              <a:extLst>
                <a:ext uri="{FF2B5EF4-FFF2-40B4-BE49-F238E27FC236}">
                  <a16:creationId xmlns:a16="http://schemas.microsoft.com/office/drawing/2014/main" id="{A09EA114-01EE-D230-AB30-F2261FFD863B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389328" y="2950687"/>
              <a:ext cx="146867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plane in the scene</a:t>
              </a:r>
            </a:p>
          </p:txBody>
        </p:sp>
      </p:grpSp>
      <p:sp>
        <p:nvSpPr>
          <p:cNvPr id="102" name="Text Box 5">
            <a:extLst>
              <a:ext uri="{FF2B5EF4-FFF2-40B4-BE49-F238E27FC236}">
                <a16:creationId xmlns:a16="http://schemas.microsoft.com/office/drawing/2014/main" id="{E61D3A2F-F76F-FC57-6794-E158DCD8F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6583364"/>
            <a:ext cx="17395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Figure source: S. Seitz</a:t>
            </a:r>
          </a:p>
        </p:txBody>
      </p:sp>
    </p:spTree>
    <p:extLst>
      <p:ext uri="{BB962C8B-B14F-4D97-AF65-F5344CB8AC3E}">
        <p14:creationId xmlns:p14="http://schemas.microsoft.com/office/powerpoint/2010/main" val="1988848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Horizon: Vanishing line of the ground plane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F56BF3-76A8-C347-821B-AD0FFBD5C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68338" indent="-5715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ym typeface="Arial Bold" charset="0"/>
              </a:rPr>
              <a:t>What can the horizon tell us about the relative height of scene points and the camera? </a:t>
            </a:r>
            <a:endParaRPr lang="en-US" dirty="0"/>
          </a:p>
          <a:p>
            <a:endParaRPr lang="en-US" dirty="0"/>
          </a:p>
        </p:txBody>
      </p:sp>
      <p:pic>
        <p:nvPicPr>
          <p:cNvPr id="28675" name="Picture 3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590" y="2478777"/>
            <a:ext cx="4875248" cy="323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915400" y="6583364"/>
            <a:ext cx="17315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Image source: S. Seitz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AF7E5B8-24C1-4246-812C-9F5D0E5DB78F}"/>
              </a:ext>
            </a:extLst>
          </p:cNvPr>
          <p:cNvGrpSpPr/>
          <p:nvPr/>
        </p:nvGrpSpPr>
        <p:grpSpPr>
          <a:xfrm>
            <a:off x="7467600" y="2830012"/>
            <a:ext cx="4166266" cy="2363788"/>
            <a:chOff x="2521015" y="1066800"/>
            <a:chExt cx="4166266" cy="2363788"/>
          </a:xfrm>
        </p:grpSpPr>
        <p:sp>
          <p:nvSpPr>
            <p:cNvPr id="8" name="Line 2">
              <a:extLst>
                <a:ext uri="{FF2B5EF4-FFF2-40B4-BE49-F238E27FC236}">
                  <a16:creationId xmlns:a16="http://schemas.microsoft.com/office/drawing/2014/main" id="{87C37E3D-3B1A-6E43-89F6-611E8671DDB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222284" y="1828800"/>
              <a:ext cx="1143000" cy="381000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Line 3">
              <a:extLst>
                <a:ext uri="{FF2B5EF4-FFF2-40B4-BE49-F238E27FC236}">
                  <a16:creationId xmlns:a16="http://schemas.microsoft.com/office/drawing/2014/main" id="{F8A1E110-7744-2D45-AE5E-96A7020ABA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2284" y="2209800"/>
              <a:ext cx="304800" cy="457200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E7BBFC03-1AB0-6442-94E4-7A7B9EC536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5284" y="10668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32EDF02C-B1C9-824F-9437-10C66D6800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7084" y="19050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B40C531E-A4C6-1340-B332-67B304A37AF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25908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A1B278D0-C6CA-D14C-A7DA-851A898F937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10668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Oval 10">
              <a:extLst>
                <a:ext uri="{FF2B5EF4-FFF2-40B4-BE49-F238E27FC236}">
                  <a16:creationId xmlns:a16="http://schemas.microsoft.com/office/drawing/2014/main" id="{BB6E6FE1-081E-8449-9BF1-8D4716BE3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6572" y="2166938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6B2083F2-5A74-A14F-878A-3518F6A9C4A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1828800"/>
              <a:ext cx="838200" cy="838200"/>
            </a:xfrm>
            <a:prstGeom prst="line">
              <a:avLst/>
            </a:prstGeom>
            <a:noFill/>
            <a:ln w="28575" cap="flat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77A1769-6599-6143-9241-BECD5CD147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7084" y="2590800"/>
              <a:ext cx="2286000" cy="839788"/>
              <a:chOff x="0" y="0"/>
              <a:chExt cx="1440" cy="529"/>
            </a:xfrm>
          </p:grpSpPr>
          <p:sp>
            <p:nvSpPr>
              <p:cNvPr id="24" name="Line 12">
                <a:extLst>
                  <a:ext uri="{FF2B5EF4-FFF2-40B4-BE49-F238E27FC236}">
                    <a16:creationId xmlns:a16="http://schemas.microsoft.com/office/drawing/2014/main" id="{B244FBCE-5A51-4A42-BBB7-DC094CF5EB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528"/>
                <a:ext cx="912" cy="1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5" name="Line 13">
                <a:extLst>
                  <a:ext uri="{FF2B5EF4-FFF2-40B4-BE49-F238E27FC236}">
                    <a16:creationId xmlns:a16="http://schemas.microsoft.com/office/drawing/2014/main" id="{F05EE2B5-077C-F949-B9EF-3FF7862838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0"/>
                <a:ext cx="912" cy="1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15807A7A-041A-F646-BB98-7E8039B50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2" y="0"/>
                <a:ext cx="528" cy="528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17" name="Group 19">
              <a:extLst>
                <a:ext uri="{FF2B5EF4-FFF2-40B4-BE49-F238E27FC236}">
                  <a16:creationId xmlns:a16="http://schemas.microsoft.com/office/drawing/2014/main" id="{D0C8CEF1-F91F-D944-B431-1F4463F27D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7084" y="1828800"/>
              <a:ext cx="2286000" cy="839788"/>
              <a:chOff x="0" y="0"/>
              <a:chExt cx="1440" cy="529"/>
            </a:xfrm>
          </p:grpSpPr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30154122-9BF7-1E4B-A112-A454B32F8D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528"/>
                <a:ext cx="912" cy="1"/>
              </a:xfrm>
              <a:prstGeom prst="line">
                <a:avLst/>
              </a:prstGeom>
              <a:noFill/>
              <a:ln w="19050" cap="flat">
                <a:solidFill>
                  <a:srgbClr val="0066FF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" name="Line 17">
                <a:extLst>
                  <a:ext uri="{FF2B5EF4-FFF2-40B4-BE49-F238E27FC236}">
                    <a16:creationId xmlns:a16="http://schemas.microsoft.com/office/drawing/2014/main" id="{8493A8CB-D1A1-BC4A-8B8D-46E9D1B1D8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0"/>
                <a:ext cx="912" cy="1"/>
              </a:xfrm>
              <a:prstGeom prst="line">
                <a:avLst/>
              </a:prstGeom>
              <a:noFill/>
              <a:ln w="19050" cap="flat">
                <a:solidFill>
                  <a:srgbClr val="0066FF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3" name="Line 18">
                <a:extLst>
                  <a:ext uri="{FF2B5EF4-FFF2-40B4-BE49-F238E27FC236}">
                    <a16:creationId xmlns:a16="http://schemas.microsoft.com/office/drawing/2014/main" id="{448CA498-B48F-EC44-B81F-5744C11E3D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2" y="0"/>
                <a:ext cx="528" cy="528"/>
              </a:xfrm>
              <a:prstGeom prst="line">
                <a:avLst/>
              </a:prstGeom>
              <a:noFill/>
              <a:ln w="19050" cap="flat">
                <a:solidFill>
                  <a:srgbClr val="0066FF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18" name="Line 20">
              <a:extLst>
                <a:ext uri="{FF2B5EF4-FFF2-40B4-BE49-F238E27FC236}">
                  <a16:creationId xmlns:a16="http://schemas.microsoft.com/office/drawing/2014/main" id="{2764F379-FA0D-CC4D-BC5E-2FF4CC8E47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8484" y="2209800"/>
              <a:ext cx="2057400" cy="1588"/>
            </a:xfrm>
            <a:prstGeom prst="line">
              <a:avLst/>
            </a:prstGeom>
            <a:noFill/>
            <a:ln w="12700" cap="flat">
              <a:solidFill>
                <a:srgbClr val="0066FF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Text Box 6">
              <a:extLst>
                <a:ext uri="{FF2B5EF4-FFF2-40B4-BE49-F238E27FC236}">
                  <a16:creationId xmlns:a16="http://schemas.microsoft.com/office/drawing/2014/main" id="{92B3EEF4-A368-C845-8C53-8AC47E2EB8F7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521015" y="2005807"/>
              <a:ext cx="704039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camera</a:t>
              </a:r>
            </a:p>
            <a:p>
              <a:pPr algn="ctr" eaLnBrk="0" hangingPunct="0">
                <a:lnSpc>
                  <a:spcPct val="800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center</a:t>
              </a:r>
            </a:p>
          </p:txBody>
        </p:sp>
        <p:sp>
          <p:nvSpPr>
            <p:cNvPr id="20" name="Text Box 6">
              <a:extLst>
                <a:ext uri="{FF2B5EF4-FFF2-40B4-BE49-F238E27FC236}">
                  <a16:creationId xmlns:a16="http://schemas.microsoft.com/office/drawing/2014/main" id="{15A3F56E-AC55-C047-B3D2-D51431AEE8ED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560048" y="2950687"/>
              <a:ext cx="11272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ground plane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281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 of planes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Are there planes that don’t have vanishing lines?</a:t>
            </a:r>
          </a:p>
        </p:txBody>
      </p:sp>
      <p:pic>
        <p:nvPicPr>
          <p:cNvPr id="6" name="Picture 4" descr="http://upload.wikimedia.org/wikipedia/en/1/11/Piero_-_The_Flagellation.jpg">
            <a:extLst>
              <a:ext uri="{FF2B5EF4-FFF2-40B4-BE49-F238E27FC236}">
                <a16:creationId xmlns:a16="http://schemas.microsoft.com/office/drawing/2014/main" id="{478554DC-83AB-6F4C-A919-542979F52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37" y="1904208"/>
            <a:ext cx="6634563" cy="464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B02F4-79AB-574D-B10A-B039EDABD84A}"/>
              </a:ext>
            </a:extLst>
          </p:cNvPr>
          <p:cNvSpPr txBox="1"/>
          <p:nvPr/>
        </p:nvSpPr>
        <p:spPr>
          <a:xfrm>
            <a:off x="3842938" y="6553201"/>
            <a:ext cx="4600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Piero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Francesca, </a:t>
            </a:r>
            <a:r>
              <a:rPr lang="en-US" sz="1400" i="1" dirty="0"/>
              <a:t>Flagellation of Christ</a:t>
            </a:r>
            <a:r>
              <a:rPr lang="en-US" sz="1400" dirty="0"/>
              <a:t>, 1455-1460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E57AC1C-F482-6C44-9AA7-FDC31BD51025}"/>
                  </a:ext>
                </a:extLst>
              </p:cNvPr>
              <p:cNvSpPr/>
              <p:nvPr/>
            </p:nvSpPr>
            <p:spPr>
              <a:xfrm>
                <a:off x="6324600" y="2462748"/>
                <a:ext cx="5436560" cy="3416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400050" lvl="1" algn="just"/>
                <a:endParaRPr lang="en-US" dirty="0">
                  <a:solidFill>
                    <a:srgbClr val="7030A0"/>
                  </a:solidFill>
                  <a:latin typeface="+mn-lt"/>
                </a:endParaRPr>
              </a:p>
              <a:p>
                <a:pPr marL="742950" lvl="1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742950" lvl="1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742950" lvl="1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All points on a </a:t>
                </a:r>
                <a:r>
                  <a:rPr lang="en-US" i="1" dirty="0" err="1"/>
                  <a:t>fronto</a:t>
                </a:r>
                <a:r>
                  <a:rPr lang="en-US" i="1" dirty="0"/>
                  <a:t>-parallel </a:t>
                </a:r>
                <a:r>
                  <a:rPr lang="en-US" dirty="0"/>
                  <a:t>plane are at a fixed depth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i="1" dirty="0"/>
              </a:p>
              <a:p>
                <a:pPr marL="742950" lvl="1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pattern gets scaled by a factor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/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, but is otherwise not distorted</a:t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E57AC1C-F482-6C44-9AA7-FDC31BD510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2462748"/>
                <a:ext cx="5436560" cy="34163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4FE25DE-348C-E94B-BAAD-C1522A7B400F}"/>
              </a:ext>
            </a:extLst>
          </p:cNvPr>
          <p:cNvSpPr/>
          <p:nvPr/>
        </p:nvSpPr>
        <p:spPr bwMode="auto">
          <a:xfrm>
            <a:off x="3048000" y="3733800"/>
            <a:ext cx="3124200" cy="1981200"/>
          </a:xfrm>
          <a:prstGeom prst="rect">
            <a:avLst/>
          </a:pr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04BFC96-5775-4A45-A428-95A35536AB34}"/>
                  </a:ext>
                </a:extLst>
              </p:cNvPr>
              <p:cNvSpPr/>
              <p:nvPr/>
            </p:nvSpPr>
            <p:spPr>
              <a:xfrm>
                <a:off x="7391400" y="2624865"/>
                <a:ext cx="3426323" cy="827471"/>
              </a:xfrm>
              <a:prstGeom prst="rect">
                <a:avLst/>
              </a:prstGeom>
              <a:ln w="25400"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)→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04BFC96-5775-4A45-A428-95A35536AB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2624865"/>
                <a:ext cx="3426323" cy="827471"/>
              </a:xfrm>
              <a:prstGeom prst="rect">
                <a:avLst/>
              </a:prstGeom>
              <a:blipFill>
                <a:blip r:embed="rId5"/>
                <a:stretch>
                  <a:fillRect b="-303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079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 of planes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marL="400050" lvl="1"/>
            <a:r>
              <a:rPr lang="en-US" sz="2800" dirty="0"/>
              <a:t>Patterns on </a:t>
            </a:r>
            <a:r>
              <a:rPr lang="en-US" sz="2800" i="1" dirty="0"/>
              <a:t>non-</a:t>
            </a:r>
            <a:r>
              <a:rPr lang="en-US" sz="2800" i="1" dirty="0" err="1"/>
              <a:t>fronto</a:t>
            </a:r>
            <a:r>
              <a:rPr lang="en-US" sz="2800" i="1" dirty="0"/>
              <a:t>-parallel</a:t>
            </a:r>
            <a:r>
              <a:rPr lang="en-US" sz="2800" dirty="0"/>
              <a:t> planes are distorted by </a:t>
            </a:r>
            <a:br>
              <a:rPr lang="en-US" sz="2800" dirty="0"/>
            </a:br>
            <a:r>
              <a:rPr lang="en-US" sz="2800" dirty="0"/>
              <a:t>a 2D </a:t>
            </a:r>
            <a:r>
              <a:rPr lang="en-US" sz="2800" dirty="0" err="1"/>
              <a:t>homography</a:t>
            </a:r>
            <a:endParaRPr lang="en-US" sz="2800" dirty="0"/>
          </a:p>
        </p:txBody>
      </p:sp>
      <p:pic>
        <p:nvPicPr>
          <p:cNvPr id="6" name="Picture 4" descr="http://upload.wikimedia.org/wikipedia/en/1/11/Piero_-_The_Flagellation.jpg">
            <a:extLst>
              <a:ext uri="{FF2B5EF4-FFF2-40B4-BE49-F238E27FC236}">
                <a16:creationId xmlns:a16="http://schemas.microsoft.com/office/drawing/2014/main" id="{478554DC-83AB-6F4C-A919-542979F52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37" y="1904208"/>
            <a:ext cx="6634563" cy="464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B02F4-79AB-574D-B10A-B039EDABD84A}"/>
              </a:ext>
            </a:extLst>
          </p:cNvPr>
          <p:cNvSpPr txBox="1"/>
          <p:nvPr/>
        </p:nvSpPr>
        <p:spPr>
          <a:xfrm>
            <a:off x="3842938" y="6553201"/>
            <a:ext cx="4600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Piero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Francesca, </a:t>
            </a:r>
            <a:r>
              <a:rPr lang="en-US" sz="1400" i="1" dirty="0"/>
              <a:t>Flagellation of Christ</a:t>
            </a:r>
            <a:r>
              <a:rPr lang="en-US" sz="1400" dirty="0"/>
              <a:t>, 1455-1460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1BEAE1B-A73A-9248-9738-D47D8EBD6D47}"/>
              </a:ext>
            </a:extLst>
          </p:cNvPr>
          <p:cNvSpPr/>
          <p:nvPr/>
        </p:nvSpPr>
        <p:spPr bwMode="auto">
          <a:xfrm>
            <a:off x="3216386" y="5639866"/>
            <a:ext cx="2998976" cy="332509"/>
          </a:xfrm>
          <a:custGeom>
            <a:avLst/>
            <a:gdLst>
              <a:gd name="connsiteX0" fmla="*/ 0 w 2998976"/>
              <a:gd name="connsiteY0" fmla="*/ 313326 h 332509"/>
              <a:gd name="connsiteX1" fmla="*/ 1240515 w 2998976"/>
              <a:gd name="connsiteY1" fmla="*/ 12789 h 332509"/>
              <a:gd name="connsiteX2" fmla="*/ 2928638 w 2998976"/>
              <a:gd name="connsiteY2" fmla="*/ 0 h 332509"/>
              <a:gd name="connsiteX3" fmla="*/ 2998976 w 2998976"/>
              <a:gd name="connsiteY3" fmla="*/ 332509 h 332509"/>
              <a:gd name="connsiteX4" fmla="*/ 0 w 2998976"/>
              <a:gd name="connsiteY4" fmla="*/ 313326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8976" h="332509">
                <a:moveTo>
                  <a:pt x="0" y="313326"/>
                </a:moveTo>
                <a:lnTo>
                  <a:pt x="1240515" y="12789"/>
                </a:lnTo>
                <a:lnTo>
                  <a:pt x="2928638" y="0"/>
                </a:lnTo>
                <a:lnTo>
                  <a:pt x="2998976" y="332509"/>
                </a:lnTo>
                <a:lnTo>
                  <a:pt x="0" y="313326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7353CD6-D950-CD43-8D1D-832C39266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2355574"/>
            <a:ext cx="1295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84055818-3B5A-A04C-A1EF-8EA0890F8DA4}"/>
              </a:ext>
            </a:extLst>
          </p:cNvPr>
          <p:cNvSpPr/>
          <p:nvPr/>
        </p:nvSpPr>
        <p:spPr bwMode="auto">
          <a:xfrm>
            <a:off x="10313796" y="5066213"/>
            <a:ext cx="974690" cy="992594"/>
          </a:xfrm>
          <a:custGeom>
            <a:avLst/>
            <a:gdLst>
              <a:gd name="connsiteX0" fmla="*/ 0 w 2998976"/>
              <a:gd name="connsiteY0" fmla="*/ 313326 h 332509"/>
              <a:gd name="connsiteX1" fmla="*/ 1240515 w 2998976"/>
              <a:gd name="connsiteY1" fmla="*/ 12789 h 332509"/>
              <a:gd name="connsiteX2" fmla="*/ 2928638 w 2998976"/>
              <a:gd name="connsiteY2" fmla="*/ 0 h 332509"/>
              <a:gd name="connsiteX3" fmla="*/ 2998976 w 2998976"/>
              <a:gd name="connsiteY3" fmla="*/ 332509 h 332509"/>
              <a:gd name="connsiteX4" fmla="*/ 0 w 2998976"/>
              <a:gd name="connsiteY4" fmla="*/ 313326 h 332509"/>
              <a:gd name="connsiteX0" fmla="*/ 0 w 2998976"/>
              <a:gd name="connsiteY0" fmla="*/ 326662 h 345845"/>
              <a:gd name="connsiteX1" fmla="*/ 1985098 w 2998976"/>
              <a:gd name="connsiteY1" fmla="*/ 0 h 345845"/>
              <a:gd name="connsiteX2" fmla="*/ 2928638 w 2998976"/>
              <a:gd name="connsiteY2" fmla="*/ 13336 h 345845"/>
              <a:gd name="connsiteX3" fmla="*/ 2998976 w 2998976"/>
              <a:gd name="connsiteY3" fmla="*/ 345845 h 345845"/>
              <a:gd name="connsiteX4" fmla="*/ 0 w 2998976"/>
              <a:gd name="connsiteY4" fmla="*/ 326662 h 345845"/>
              <a:gd name="connsiteX0" fmla="*/ 0 w 1039548"/>
              <a:gd name="connsiteY0" fmla="*/ 966742 h 966742"/>
              <a:gd name="connsiteX1" fmla="*/ 25670 w 1039548"/>
              <a:gd name="connsiteY1" fmla="*/ 0 h 966742"/>
              <a:gd name="connsiteX2" fmla="*/ 969210 w 1039548"/>
              <a:gd name="connsiteY2" fmla="*/ 13336 h 966742"/>
              <a:gd name="connsiteX3" fmla="*/ 1039548 w 1039548"/>
              <a:gd name="connsiteY3" fmla="*/ 345845 h 966742"/>
              <a:gd name="connsiteX4" fmla="*/ 0 w 1039548"/>
              <a:gd name="connsiteY4" fmla="*/ 966742 h 966742"/>
              <a:gd name="connsiteX0" fmla="*/ 0 w 974234"/>
              <a:gd name="connsiteY0" fmla="*/ 966742 h 966742"/>
              <a:gd name="connsiteX1" fmla="*/ 25670 w 974234"/>
              <a:gd name="connsiteY1" fmla="*/ 0 h 966742"/>
              <a:gd name="connsiteX2" fmla="*/ 969210 w 974234"/>
              <a:gd name="connsiteY2" fmla="*/ 13336 h 966742"/>
              <a:gd name="connsiteX3" fmla="*/ 974234 w 974234"/>
              <a:gd name="connsiteY3" fmla="*/ 946736 h 966742"/>
              <a:gd name="connsiteX4" fmla="*/ 0 w 974234"/>
              <a:gd name="connsiteY4" fmla="*/ 966742 h 966742"/>
              <a:gd name="connsiteX0" fmla="*/ 0 w 974234"/>
              <a:gd name="connsiteY0" fmla="*/ 992594 h 992594"/>
              <a:gd name="connsiteX1" fmla="*/ 25670 w 974234"/>
              <a:gd name="connsiteY1" fmla="*/ 25852 h 992594"/>
              <a:gd name="connsiteX2" fmla="*/ 969210 w 974234"/>
              <a:gd name="connsiteY2" fmla="*/ 0 h 992594"/>
              <a:gd name="connsiteX3" fmla="*/ 974234 w 974234"/>
              <a:gd name="connsiteY3" fmla="*/ 972588 h 992594"/>
              <a:gd name="connsiteX4" fmla="*/ 0 w 974234"/>
              <a:gd name="connsiteY4" fmla="*/ 992594 h 992594"/>
              <a:gd name="connsiteX0" fmla="*/ 456 w 974690"/>
              <a:gd name="connsiteY0" fmla="*/ 992594 h 992594"/>
              <a:gd name="connsiteX1" fmla="*/ 0 w 974690"/>
              <a:gd name="connsiteY1" fmla="*/ 12789 h 992594"/>
              <a:gd name="connsiteX2" fmla="*/ 969666 w 974690"/>
              <a:gd name="connsiteY2" fmla="*/ 0 h 992594"/>
              <a:gd name="connsiteX3" fmla="*/ 974690 w 974690"/>
              <a:gd name="connsiteY3" fmla="*/ 972588 h 992594"/>
              <a:gd name="connsiteX4" fmla="*/ 456 w 974690"/>
              <a:gd name="connsiteY4" fmla="*/ 992594 h 99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4690" h="992594">
                <a:moveTo>
                  <a:pt x="456" y="992594"/>
                </a:moveTo>
                <a:lnTo>
                  <a:pt x="0" y="12789"/>
                </a:lnTo>
                <a:lnTo>
                  <a:pt x="969666" y="0"/>
                </a:lnTo>
                <a:cubicBezTo>
                  <a:pt x="971341" y="311133"/>
                  <a:pt x="973015" y="661455"/>
                  <a:pt x="974690" y="972588"/>
                </a:cubicBezTo>
                <a:lnTo>
                  <a:pt x="456" y="992594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048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AA4A2-8EE6-7F0D-524C-5A51C391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AA6E0-8E4C-500D-D378-7900DEC14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1B8F1-4278-DEE9-1253-6E01F3379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Vanishing points and vanishing lines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Camera calibration using vanishing points</a:t>
            </a:r>
          </a:p>
        </p:txBody>
      </p:sp>
    </p:spTree>
    <p:extLst>
      <p:ext uri="{BB962C8B-B14F-4D97-AF65-F5344CB8AC3E}">
        <p14:creationId xmlns:p14="http://schemas.microsoft.com/office/powerpoint/2010/main" val="1791451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Camera calibration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6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points with known 3D coordinates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and known image projections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, estimate the camera matrix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en-US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𝑲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19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Content Placeholder 3">
            <a:extLst>
              <a:ext uri="{FF2B5EF4-FFF2-40B4-BE49-F238E27FC236}">
                <a16:creationId xmlns:a16="http://schemas.microsoft.com/office/drawing/2014/main" id="{F5A926CB-9FBC-254A-A70B-40B69C336D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t="2553" r="7279" b="6762"/>
          <a:stretch/>
        </p:blipFill>
        <p:spPr>
          <a:xfrm>
            <a:off x="669180" y="1990560"/>
            <a:ext cx="6802772" cy="457409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0C7605C-5605-FA45-AD24-B939757BAFA1}"/>
              </a:ext>
            </a:extLst>
          </p:cNvPr>
          <p:cNvSpPr txBox="1"/>
          <p:nvPr/>
        </p:nvSpPr>
        <p:spPr>
          <a:xfrm>
            <a:off x="9628822" y="3381067"/>
            <a:ext cx="2286000" cy="3170099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312.747 309.140 30.086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305.796 311.649 30.356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307.694 312.358 30.418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310.149 307.186 29.298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311.937 310.105 29.216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311.202 307.572 30.682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307.106 306.876 28.660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309.317 312.490 30.230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307.435 310.151 29.318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308.253 306.300 28.881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306.650 309.301 28.905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308.069 306.831 29.189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309.671 308.834 29.029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308.255 309.955 29.267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307.546 308.613 28.963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311.036 309.206 28.913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307.518 308.175 29.069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309.950 311.262 29.990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312.160 310.772 29.080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311.988 312.709 30.514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1BF63A0-0F40-A44F-AC37-475CB50304EC}"/>
              </a:ext>
            </a:extLst>
          </p:cNvPr>
          <p:cNvSpPr txBox="1"/>
          <p:nvPr/>
        </p:nvSpPr>
        <p:spPr>
          <a:xfrm>
            <a:off x="8259776" y="3378018"/>
            <a:ext cx="1082040" cy="3170099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880  214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 43  203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270  197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886  347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745  302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943  128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476  590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419  214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317  335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783  521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235  427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665  429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655  362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427  333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412  415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746  351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434  415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525  234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716  308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602  187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753C82-7EE0-F24E-834F-B8A6A7142880}"/>
              </a:ext>
            </a:extLst>
          </p:cNvPr>
          <p:cNvSpPr txBox="1"/>
          <p:nvPr/>
        </p:nvSpPr>
        <p:spPr>
          <a:xfrm>
            <a:off x="88956" y="6558562"/>
            <a:ext cx="8060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 credit: J. Hays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7AE930-EBC5-024B-9A55-12BDC7B3CB17}"/>
              </a:ext>
            </a:extLst>
          </p:cNvPr>
          <p:cNvSpPr txBox="1"/>
          <p:nvPr/>
        </p:nvSpPr>
        <p:spPr>
          <a:xfrm>
            <a:off x="7717172" y="2359150"/>
            <a:ext cx="2182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Known 2D image </a:t>
            </a:r>
            <a:r>
              <a:rPr lang="en-US" dirty="0" err="1"/>
              <a:t>coords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4BE5A2-68B9-FF4D-8A5C-0E61060EB685}"/>
              </a:ext>
            </a:extLst>
          </p:cNvPr>
          <p:cNvSpPr txBox="1"/>
          <p:nvPr/>
        </p:nvSpPr>
        <p:spPr>
          <a:xfrm>
            <a:off x="9680733" y="2362199"/>
            <a:ext cx="2182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Known 3D locations</a:t>
            </a:r>
          </a:p>
        </p:txBody>
      </p:sp>
    </p:spTree>
    <p:extLst>
      <p:ext uri="{BB962C8B-B14F-4D97-AF65-F5344CB8AC3E}">
        <p14:creationId xmlns:p14="http://schemas.microsoft.com/office/powerpoint/2010/main" val="2680522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 using vanishing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/>
              <a:t>If world coordinates of reference 3D points are not known, </a:t>
            </a:r>
            <a:br>
              <a:rPr lang="en-US" dirty="0"/>
            </a:br>
            <a:r>
              <a:rPr lang="en-US" dirty="0"/>
              <a:t>we can use vanishing points of three orthogonal directions</a:t>
            </a:r>
          </a:p>
        </p:txBody>
      </p:sp>
      <p:sp>
        <p:nvSpPr>
          <p:cNvPr id="4" name="Content Placeholder 2"/>
          <p:cNvSpPr>
            <a:spLocks noGrp="1"/>
          </p:cNvSpPr>
          <p:nvPr/>
        </p:nvSpPr>
        <p:spPr bwMode="auto">
          <a:xfrm>
            <a:off x="1974850" y="471489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600"/>
              <a:t>	</a:t>
            </a:r>
          </a:p>
        </p:txBody>
      </p:sp>
      <p:sp>
        <p:nvSpPr>
          <p:cNvPr id="39" name="TextBox 36">
            <a:extLst>
              <a:ext uri="{FF2B5EF4-FFF2-40B4-BE49-F238E27FC236}">
                <a16:creationId xmlns:a16="http://schemas.microsoft.com/office/drawing/2014/main" id="{0E6D7DAE-BB27-2649-882A-1E52E98E9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3600" y="6551694"/>
            <a:ext cx="21506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200" dirty="0"/>
              <a:t>Source: A. </a:t>
            </a:r>
            <a:r>
              <a:rPr lang="en-US" sz="1200" dirty="0" err="1"/>
              <a:t>Efros</a:t>
            </a:r>
            <a:r>
              <a:rPr lang="en-US" sz="1200" dirty="0"/>
              <a:t>, A. </a:t>
            </a:r>
            <a:r>
              <a:rPr lang="en-US" sz="1200" dirty="0" err="1"/>
              <a:t>Criminisi</a:t>
            </a:r>
            <a:endParaRPr lang="en-US" sz="120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D0EA4FA-9A0E-5F57-F396-F52591105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71" y="2955889"/>
            <a:ext cx="4081856" cy="3060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1295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4C7A3-1410-5C76-4BCF-CA9703E44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F8E5B-9637-4598-9539-FC6124A6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 using vanishing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0C2C5-D549-DE67-BB6F-3118521C1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/>
              <a:t>If world coordinates of reference 3D points are not known, </a:t>
            </a:r>
            <a:br>
              <a:rPr lang="en-US" dirty="0"/>
            </a:br>
            <a:r>
              <a:rPr lang="en-US" dirty="0"/>
              <a:t>we can use vanishing points of three orthogonal directions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92E48F-02F6-1CD4-F3D9-6F262CEA10EC}"/>
              </a:ext>
            </a:extLst>
          </p:cNvPr>
          <p:cNvSpPr>
            <a:spLocks noGrp="1"/>
          </p:cNvSpPr>
          <p:nvPr/>
        </p:nvSpPr>
        <p:spPr bwMode="auto">
          <a:xfrm>
            <a:off x="1974850" y="471489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3600"/>
              <a:t>	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3C311CB-72D2-B41F-6EA5-4B332A401B6A}"/>
              </a:ext>
            </a:extLst>
          </p:cNvPr>
          <p:cNvGrpSpPr/>
          <p:nvPr/>
        </p:nvGrpSpPr>
        <p:grpSpPr>
          <a:xfrm>
            <a:off x="2664129" y="2203762"/>
            <a:ext cx="7521271" cy="3812866"/>
            <a:chOff x="-6350" y="1157288"/>
            <a:chExt cx="9144000" cy="4635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4E09B4D-F003-FEF3-C39E-51F8945B39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6725" y="2071688"/>
              <a:ext cx="4962525" cy="3721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Line 3">
              <a:extLst>
                <a:ext uri="{FF2B5EF4-FFF2-40B4-BE49-F238E27FC236}">
                  <a16:creationId xmlns:a16="http://schemas.microsoft.com/office/drawing/2014/main" id="{41309F20-3B95-9BEA-480B-5F1A1A81EC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850" y="2681288"/>
              <a:ext cx="5029200" cy="12954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7" name="Line 4">
              <a:extLst>
                <a:ext uri="{FF2B5EF4-FFF2-40B4-BE49-F238E27FC236}">
                  <a16:creationId xmlns:a16="http://schemas.microsoft.com/office/drawing/2014/main" id="{5E46CE74-1630-8096-0D65-01C8C49737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9850" y="3976688"/>
              <a:ext cx="3962400" cy="9906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E47E2403-03E3-636A-6E03-97A867893B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850" y="3595688"/>
              <a:ext cx="4038600" cy="3810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22951688-90B1-4C40-EF52-833B7176E4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850" y="3976688"/>
              <a:ext cx="4419600" cy="3048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E50CE7BE-27F9-5D11-7BF2-2CC3D595B8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850" y="3748088"/>
              <a:ext cx="4419600" cy="22860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E000D48B-8B55-5B54-DF3D-EA19EEADBF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94250" y="4129088"/>
              <a:ext cx="4267200" cy="6858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4F01893C-EEC0-2354-195D-4B1AC71AFF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4250" y="3062288"/>
              <a:ext cx="4267200" cy="6858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65F73BA3-06F4-EBF7-0470-5B228EE5E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4250" y="3824288"/>
              <a:ext cx="4267200" cy="762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EA509AAE-AFD4-35B8-46AA-E86C6548C2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94250" y="4052888"/>
              <a:ext cx="4267200" cy="5334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5DB6FD5C-4AA7-DA54-5194-2F32A42AA8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4250" y="3519488"/>
              <a:ext cx="4267200" cy="304800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0E231FD-E6FE-1DD3-2EBB-A0A07F464A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7565" y="4433888"/>
              <a:ext cx="1741488" cy="1168400"/>
              <a:chOff x="4519" y="3120"/>
              <a:chExt cx="1097" cy="736"/>
            </a:xfrm>
          </p:grpSpPr>
          <p:sp>
            <p:nvSpPr>
              <p:cNvPr id="36" name="Text Box 14">
                <a:extLst>
                  <a:ext uri="{FF2B5EF4-FFF2-40B4-BE49-F238E27FC236}">
                    <a16:creationId xmlns:a16="http://schemas.microsoft.com/office/drawing/2014/main" id="{90310884-8E4A-9252-130F-563DADA5FB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9" y="3408"/>
                <a:ext cx="920" cy="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b="1">
                    <a:solidFill>
                      <a:srgbClr val="FF6600"/>
                    </a:solidFill>
                    <a:latin typeface="Tahoma" pitchFamily="34" charset="0"/>
                  </a:rPr>
                  <a:t>Vanishing</a:t>
                </a:r>
              </a:p>
              <a:p>
                <a:pPr algn="ctr"/>
                <a:r>
                  <a:rPr lang="en-US" sz="1600" b="1">
                    <a:solidFill>
                      <a:srgbClr val="FF6600"/>
                    </a:solidFill>
                    <a:latin typeface="Tahoma" pitchFamily="34" charset="0"/>
                  </a:rPr>
                  <a:t> point</a:t>
                </a:r>
              </a:p>
            </p:txBody>
          </p:sp>
          <p:sp>
            <p:nvSpPr>
              <p:cNvPr id="37" name="Line 15">
                <a:extLst>
                  <a:ext uri="{FF2B5EF4-FFF2-40B4-BE49-F238E27FC236}">
                    <a16:creationId xmlns:a16="http://schemas.microsoft.com/office/drawing/2014/main" id="{B2EC4AD9-7D8D-1320-0FAC-73B68A59E4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8" y="3120"/>
                <a:ext cx="768" cy="28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</p:grp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6B1639D1-3F20-7938-E124-2E4A8D15DD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350" y="3976688"/>
              <a:ext cx="9144000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F9AFE6A-FC05-7A8D-5C53-CE36F5C0A4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6350" y="2224088"/>
              <a:ext cx="1828800" cy="1600200"/>
              <a:chOff x="0" y="1728"/>
              <a:chExt cx="1152" cy="1008"/>
            </a:xfrm>
          </p:grpSpPr>
          <p:sp>
            <p:nvSpPr>
              <p:cNvPr id="34" name="Text Box 18">
                <a:extLst>
                  <a:ext uri="{FF2B5EF4-FFF2-40B4-BE49-F238E27FC236}">
                    <a16:creationId xmlns:a16="http://schemas.microsoft.com/office/drawing/2014/main" id="{AA10B720-DBB3-20B5-183E-42D7138F74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1728"/>
                <a:ext cx="1152" cy="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b="1" dirty="0">
                    <a:solidFill>
                      <a:schemeClr val="hlink"/>
                    </a:solidFill>
                    <a:latin typeface="Tahoma" pitchFamily="34" charset="0"/>
                  </a:rPr>
                  <a:t>Vanishing</a:t>
                </a:r>
              </a:p>
              <a:p>
                <a:pPr algn="ctr"/>
                <a:r>
                  <a:rPr lang="en-US" sz="1600" b="1" dirty="0">
                    <a:solidFill>
                      <a:srgbClr val="333399"/>
                    </a:solidFill>
                    <a:latin typeface="Tahoma" pitchFamily="34" charset="0"/>
                  </a:rPr>
                  <a:t> </a:t>
                </a:r>
                <a:r>
                  <a:rPr lang="en-US" sz="1600" b="1" dirty="0">
                    <a:solidFill>
                      <a:schemeClr val="hlink"/>
                    </a:solidFill>
                    <a:latin typeface="Tahoma" pitchFamily="34" charset="0"/>
                  </a:rPr>
                  <a:t>line</a:t>
                </a:r>
              </a:p>
            </p:txBody>
          </p:sp>
          <p:sp>
            <p:nvSpPr>
              <p:cNvPr id="35" name="Line 19">
                <a:extLst>
                  <a:ext uri="{FF2B5EF4-FFF2-40B4-BE49-F238E27FC236}">
                    <a16:creationId xmlns:a16="http://schemas.microsoft.com/office/drawing/2014/main" id="{A634D506-DB93-53EA-F6C2-6B69F86B4C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2208"/>
                <a:ext cx="192" cy="52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3CEA297-27B8-36CE-0FBF-A736B2A7DC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" y="3932258"/>
              <a:ext cx="1503370" cy="1533532"/>
              <a:chOff x="28" y="2804"/>
              <a:chExt cx="947" cy="966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8BEF1E2-F597-91F6-93AA-C067888C96B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8" y="2804"/>
                <a:ext cx="63" cy="6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2" name="Text Box 22">
                <a:extLst>
                  <a:ext uri="{FF2B5EF4-FFF2-40B4-BE49-F238E27FC236}">
                    <a16:creationId xmlns:a16="http://schemas.microsoft.com/office/drawing/2014/main" id="{11A332C0-F4D0-F662-C502-4F0E3C7C0E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" y="3322"/>
                <a:ext cx="920" cy="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b="1" dirty="0">
                    <a:solidFill>
                      <a:srgbClr val="FF6600"/>
                    </a:solidFill>
                    <a:latin typeface="Tahoma" pitchFamily="34" charset="0"/>
                  </a:rPr>
                  <a:t>Vanishing</a:t>
                </a:r>
              </a:p>
              <a:p>
                <a:pPr algn="ctr"/>
                <a:r>
                  <a:rPr lang="en-US" sz="1600" b="1" dirty="0">
                    <a:solidFill>
                      <a:srgbClr val="FF6600"/>
                    </a:solidFill>
                    <a:latin typeface="Tahoma" pitchFamily="34" charset="0"/>
                  </a:rPr>
                  <a:t> point</a:t>
                </a:r>
              </a:p>
            </p:txBody>
          </p:sp>
          <p:sp>
            <p:nvSpPr>
              <p:cNvPr id="33" name="Line 23">
                <a:extLst>
                  <a:ext uri="{FF2B5EF4-FFF2-40B4-BE49-F238E27FC236}">
                    <a16:creationId xmlns:a16="http://schemas.microsoft.com/office/drawing/2014/main" id="{2C353CAF-B8F1-1AF6-BE30-960A8EFD30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6" y="2928"/>
                <a:ext cx="240" cy="43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</p:grpSp>
        <p:sp>
          <p:nvSpPr>
            <p:cNvPr id="20" name="Line 24">
              <a:extLst>
                <a:ext uri="{FF2B5EF4-FFF2-40B4-BE49-F238E27FC236}">
                  <a16:creationId xmlns:a16="http://schemas.microsoft.com/office/drawing/2014/main" id="{AE6776DD-93FD-5DDC-155D-405A1C0F6A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2050" y="1462088"/>
              <a:ext cx="0" cy="31242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21" name="Line 25">
              <a:extLst>
                <a:ext uri="{FF2B5EF4-FFF2-40B4-BE49-F238E27FC236}">
                  <a16:creationId xmlns:a16="http://schemas.microsoft.com/office/drawing/2014/main" id="{7511B675-88C6-F100-DE52-538871A413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8763" y="1462088"/>
              <a:ext cx="0" cy="32004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22" name="Line 26">
              <a:extLst>
                <a:ext uri="{FF2B5EF4-FFF2-40B4-BE49-F238E27FC236}">
                  <a16:creationId xmlns:a16="http://schemas.microsoft.com/office/drawing/2014/main" id="{A0870E80-1479-B56D-97AC-004B78E223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9463" y="1462088"/>
              <a:ext cx="0" cy="33528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23" name="Line 27">
              <a:extLst>
                <a:ext uri="{FF2B5EF4-FFF2-40B4-BE49-F238E27FC236}">
                  <a16:creationId xmlns:a16="http://schemas.microsoft.com/office/drawing/2014/main" id="{BC539E68-B31B-2B4F-87B0-E0CD138413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8450" y="1462088"/>
              <a:ext cx="0" cy="35052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24" name="Line 28">
              <a:extLst>
                <a:ext uri="{FF2B5EF4-FFF2-40B4-BE49-F238E27FC236}">
                  <a16:creationId xmlns:a16="http://schemas.microsoft.com/office/drawing/2014/main" id="{833BC3D3-83FE-01A7-A09F-386019087F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18050" y="1462088"/>
              <a:ext cx="0" cy="34290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25" name="Line 29">
              <a:extLst>
                <a:ext uri="{FF2B5EF4-FFF2-40B4-BE49-F238E27FC236}">
                  <a16:creationId xmlns:a16="http://schemas.microsoft.com/office/drawing/2014/main" id="{C00C7B65-5452-588B-0566-B3D9D9FFAA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37250" y="1462088"/>
              <a:ext cx="0" cy="32766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26" name="Line 30">
              <a:extLst>
                <a:ext uri="{FF2B5EF4-FFF2-40B4-BE49-F238E27FC236}">
                  <a16:creationId xmlns:a16="http://schemas.microsoft.com/office/drawing/2014/main" id="{AE304492-20DB-B815-0A4E-5FD195F0BC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5250" y="1462088"/>
              <a:ext cx="0" cy="205740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0BE8546-65E3-A2B3-5738-480153B752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75389" y="1157288"/>
              <a:ext cx="2671763" cy="711200"/>
              <a:chOff x="4080" y="1248"/>
              <a:chExt cx="1683" cy="448"/>
            </a:xfrm>
          </p:grpSpPr>
          <p:sp>
            <p:nvSpPr>
              <p:cNvPr id="29" name="Text Box 32">
                <a:extLst>
                  <a:ext uri="{FF2B5EF4-FFF2-40B4-BE49-F238E27FC236}">
                    <a16:creationId xmlns:a16="http://schemas.microsoft.com/office/drawing/2014/main" id="{32A1679C-CB53-C468-801A-4E306F4AC8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58" y="1248"/>
                <a:ext cx="1605" cy="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b="1" dirty="0">
                    <a:solidFill>
                      <a:srgbClr val="FF6600"/>
                    </a:solidFill>
                    <a:latin typeface="Tahoma" pitchFamily="34" charset="0"/>
                  </a:rPr>
                  <a:t> Vertical vanishing</a:t>
                </a:r>
              </a:p>
              <a:p>
                <a:pPr algn="ctr"/>
                <a:r>
                  <a:rPr lang="en-US" sz="1600" b="1" dirty="0">
                    <a:solidFill>
                      <a:srgbClr val="FF6600"/>
                    </a:solidFill>
                    <a:latin typeface="Tahoma" pitchFamily="34" charset="0"/>
                  </a:rPr>
                  <a:t> point</a:t>
                </a:r>
              </a:p>
            </p:txBody>
          </p:sp>
          <p:sp>
            <p:nvSpPr>
              <p:cNvPr id="30" name="Line 33">
                <a:extLst>
                  <a:ext uri="{FF2B5EF4-FFF2-40B4-BE49-F238E27FC236}">
                    <a16:creationId xmlns:a16="http://schemas.microsoft.com/office/drawing/2014/main" id="{FA22DBE0-666C-01F3-574B-4CAF3109F6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80" y="1248"/>
                <a:ext cx="0" cy="28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</p:grpSp>
      </p:grpSp>
      <p:sp>
        <p:nvSpPr>
          <p:cNvPr id="39" name="TextBox 36">
            <a:extLst>
              <a:ext uri="{FF2B5EF4-FFF2-40B4-BE49-F238E27FC236}">
                <a16:creationId xmlns:a16="http://schemas.microsoft.com/office/drawing/2014/main" id="{FA93D014-F9DE-DDE8-3D15-CAE604666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3600" y="6551694"/>
            <a:ext cx="21506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200" dirty="0"/>
              <a:t>Source: A. </a:t>
            </a:r>
            <a:r>
              <a:rPr lang="en-US" sz="1200" dirty="0" err="1"/>
              <a:t>Efros</a:t>
            </a:r>
            <a:r>
              <a:rPr lang="en-US" sz="1200" dirty="0"/>
              <a:t>, A. </a:t>
            </a:r>
            <a:r>
              <a:rPr lang="en-US" sz="1200" dirty="0" err="1"/>
              <a:t>Criminisi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71382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DC3D5A6-D09D-0043-ABCF-B97A7F083849}"/>
              </a:ext>
            </a:extLst>
          </p:cNvPr>
          <p:cNvGrpSpPr/>
          <p:nvPr/>
        </p:nvGrpSpPr>
        <p:grpSpPr>
          <a:xfrm>
            <a:off x="3962400" y="990600"/>
            <a:ext cx="839788" cy="2362200"/>
            <a:chOff x="3962400" y="990600"/>
            <a:chExt cx="839788" cy="2362200"/>
          </a:xfrm>
        </p:grpSpPr>
        <p:sp>
          <p:nvSpPr>
            <p:cNvPr id="20483" name="Line 3"/>
            <p:cNvSpPr>
              <a:spLocks noChangeShapeType="1"/>
            </p:cNvSpPr>
            <p:nvPr/>
          </p:nvSpPr>
          <p:spPr bwMode="auto">
            <a:xfrm>
              <a:off x="4800600" y="9906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7" name="Line 27"/>
            <p:cNvSpPr>
              <a:spLocks noChangeShapeType="1"/>
            </p:cNvSpPr>
            <p:nvPr/>
          </p:nvSpPr>
          <p:spPr bwMode="auto">
            <a:xfrm>
              <a:off x="3962400" y="18288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8" name="Line 28"/>
            <p:cNvSpPr>
              <a:spLocks noChangeShapeType="1"/>
            </p:cNvSpPr>
            <p:nvPr/>
          </p:nvSpPr>
          <p:spPr bwMode="auto">
            <a:xfrm rot="10800000" flipH="1">
              <a:off x="3962400" y="25146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 rot="10800000" flipH="1">
              <a:off x="3962400" y="9906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Computing vanishing points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rot="20514818">
            <a:off x="4209021" y="2407614"/>
            <a:ext cx="3810000" cy="1588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 rot="9714818" flipH="1">
            <a:off x="4188478" y="2255765"/>
            <a:ext cx="113767" cy="742471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4" name="Line 4">
            <a:extLst>
              <a:ext uri="{FF2B5EF4-FFF2-40B4-BE49-F238E27FC236}">
                <a16:creationId xmlns:a16="http://schemas.microsoft.com/office/drawing/2014/main" id="{7980E723-2FCD-524E-8FB1-01AB05ADA531}"/>
              </a:ext>
            </a:extLst>
          </p:cNvPr>
          <p:cNvSpPr>
            <a:spLocks noChangeShapeType="1"/>
          </p:cNvSpPr>
          <p:nvPr/>
        </p:nvSpPr>
        <p:spPr bwMode="auto">
          <a:xfrm rot="20514818" flipV="1">
            <a:off x="3345364" y="1756973"/>
            <a:ext cx="4620801" cy="2195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0768B13-C6FB-7C46-8AFC-7FC8F01045DB}"/>
              </a:ext>
            </a:extLst>
          </p:cNvPr>
          <p:cNvSpPr/>
          <p:nvPr/>
        </p:nvSpPr>
        <p:spPr bwMode="auto">
          <a:xfrm>
            <a:off x="3443961" y="2435338"/>
            <a:ext cx="111736" cy="11173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4E988E27-A045-C54D-8A4F-FC23C6AAA4D9}"/>
              </a:ext>
            </a:extLst>
          </p:cNvPr>
          <p:cNvSpPr/>
          <p:nvPr/>
        </p:nvSpPr>
        <p:spPr bwMode="auto">
          <a:xfrm>
            <a:off x="4153208" y="2226553"/>
            <a:ext cx="62445" cy="62445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86B54FE-1DDD-7745-907E-3A8F8B6A6B3A}"/>
                  </a:ext>
                </a:extLst>
              </p:cNvPr>
              <p:cNvSpPr/>
              <p:nvPr/>
            </p:nvSpPr>
            <p:spPr>
              <a:xfrm>
                <a:off x="3931466" y="1812629"/>
                <a:ext cx="45397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 Bold" pitchFamily="18" charset="0"/>
                        </a:rPr>
                        <m:t>𝒗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86B54FE-1DDD-7745-907E-3A8F8B6A6B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466" y="1812629"/>
                <a:ext cx="45397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35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E97C8-C693-5520-A499-18B95ADB9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CA4EA68-9C91-2FF4-D84A-6EDBB8940CD5}"/>
              </a:ext>
            </a:extLst>
          </p:cNvPr>
          <p:cNvGrpSpPr/>
          <p:nvPr/>
        </p:nvGrpSpPr>
        <p:grpSpPr>
          <a:xfrm>
            <a:off x="3962400" y="990600"/>
            <a:ext cx="839788" cy="2362200"/>
            <a:chOff x="3962400" y="990600"/>
            <a:chExt cx="839788" cy="2362200"/>
          </a:xfrm>
        </p:grpSpPr>
        <p:sp>
          <p:nvSpPr>
            <p:cNvPr id="20483" name="Line 3">
              <a:extLst>
                <a:ext uri="{FF2B5EF4-FFF2-40B4-BE49-F238E27FC236}">
                  <a16:creationId xmlns:a16="http://schemas.microsoft.com/office/drawing/2014/main" id="{B1C0D082-3969-1078-97D1-327D30F12A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600" y="9906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7" name="Line 27">
              <a:extLst>
                <a:ext uri="{FF2B5EF4-FFF2-40B4-BE49-F238E27FC236}">
                  <a16:creationId xmlns:a16="http://schemas.microsoft.com/office/drawing/2014/main" id="{C676F042-7C4C-6F03-F899-6658977550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400" y="18288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8" name="Line 28">
              <a:extLst>
                <a:ext uri="{FF2B5EF4-FFF2-40B4-BE49-F238E27FC236}">
                  <a16:creationId xmlns:a16="http://schemas.microsoft.com/office/drawing/2014/main" id="{E954990F-A49A-58D4-C10F-C7BF0406670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962400" y="25146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9" name="Line 29">
              <a:extLst>
                <a:ext uri="{FF2B5EF4-FFF2-40B4-BE49-F238E27FC236}">
                  <a16:creationId xmlns:a16="http://schemas.microsoft.com/office/drawing/2014/main" id="{594B28C3-0B1A-9EB4-C3DF-949AE6EC56E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962400" y="9906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482" name="Rectangle 2">
            <a:extLst>
              <a:ext uri="{FF2B5EF4-FFF2-40B4-BE49-F238E27FC236}">
                <a16:creationId xmlns:a16="http://schemas.microsoft.com/office/drawing/2014/main" id="{8AE5A0FF-8238-AADE-0289-F1B6F5DA6C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Computing vanishing points</a:t>
            </a:r>
          </a:p>
        </p:txBody>
      </p:sp>
      <p:sp>
        <p:nvSpPr>
          <p:cNvPr id="20484" name="Line 4">
            <a:extLst>
              <a:ext uri="{FF2B5EF4-FFF2-40B4-BE49-F238E27FC236}">
                <a16:creationId xmlns:a16="http://schemas.microsoft.com/office/drawing/2014/main" id="{C56D5B68-6999-06B5-2906-DA80E24507C0}"/>
              </a:ext>
            </a:extLst>
          </p:cNvPr>
          <p:cNvSpPr>
            <a:spLocks noChangeShapeType="1"/>
          </p:cNvSpPr>
          <p:nvPr/>
        </p:nvSpPr>
        <p:spPr bwMode="auto">
          <a:xfrm rot="20514818">
            <a:off x="4209021" y="2407614"/>
            <a:ext cx="3810000" cy="1588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00" name="Line 20">
            <a:extLst>
              <a:ext uri="{FF2B5EF4-FFF2-40B4-BE49-F238E27FC236}">
                <a16:creationId xmlns:a16="http://schemas.microsoft.com/office/drawing/2014/main" id="{ED024842-5136-344C-BE96-43D13EB7C41C}"/>
              </a:ext>
            </a:extLst>
          </p:cNvPr>
          <p:cNvSpPr>
            <a:spLocks noChangeShapeType="1"/>
          </p:cNvSpPr>
          <p:nvPr/>
        </p:nvSpPr>
        <p:spPr bwMode="auto">
          <a:xfrm rot="9714818" flipH="1">
            <a:off x="4188478" y="2255765"/>
            <a:ext cx="113767" cy="742471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4" name="Line 4">
            <a:extLst>
              <a:ext uri="{FF2B5EF4-FFF2-40B4-BE49-F238E27FC236}">
                <a16:creationId xmlns:a16="http://schemas.microsoft.com/office/drawing/2014/main" id="{96443AF8-C5C8-1231-F7A3-7017488CF039}"/>
              </a:ext>
            </a:extLst>
          </p:cNvPr>
          <p:cNvSpPr>
            <a:spLocks noChangeShapeType="1"/>
          </p:cNvSpPr>
          <p:nvPr/>
        </p:nvSpPr>
        <p:spPr bwMode="auto">
          <a:xfrm rot="20514818" flipV="1">
            <a:off x="3345364" y="1756973"/>
            <a:ext cx="4620801" cy="2195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978EC1C-F012-627B-3D42-3FA343E8850A}"/>
              </a:ext>
            </a:extLst>
          </p:cNvPr>
          <p:cNvSpPr/>
          <p:nvPr/>
        </p:nvSpPr>
        <p:spPr bwMode="auto">
          <a:xfrm>
            <a:off x="5356741" y="2608655"/>
            <a:ext cx="89140" cy="8914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C765C49-B2F2-60CF-C89C-D54C5C9C6EC3}"/>
              </a:ext>
            </a:extLst>
          </p:cNvPr>
          <p:cNvSpPr/>
          <p:nvPr/>
        </p:nvSpPr>
        <p:spPr bwMode="auto">
          <a:xfrm>
            <a:off x="7184723" y="1984930"/>
            <a:ext cx="89140" cy="8914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9229CF4-F4B7-38C8-FDE1-AE0139850C90}"/>
              </a:ext>
            </a:extLst>
          </p:cNvPr>
          <p:cNvSpPr/>
          <p:nvPr/>
        </p:nvSpPr>
        <p:spPr bwMode="auto">
          <a:xfrm>
            <a:off x="3443961" y="2435338"/>
            <a:ext cx="111736" cy="11173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71962AA-BBBB-8502-551F-BA37A187123B}"/>
              </a:ext>
            </a:extLst>
          </p:cNvPr>
          <p:cNvSpPr/>
          <p:nvPr/>
        </p:nvSpPr>
        <p:spPr bwMode="auto">
          <a:xfrm>
            <a:off x="4153208" y="2226553"/>
            <a:ext cx="62445" cy="62445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5">
                <a:extLst>
                  <a:ext uri="{FF2B5EF4-FFF2-40B4-BE49-F238E27FC236}">
                    <a16:creationId xmlns:a16="http://schemas.microsoft.com/office/drawing/2014/main" id="{66C98353-E881-7FE1-C3D7-02C1E9553C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5917538"/>
                <a:ext cx="10363200" cy="635662"/>
              </a:xfrm>
            </p:spPr>
            <p:txBody>
              <a:bodyPr/>
              <a:lstStyle/>
              <a:p>
                <a:pPr marL="457200" indent="-45720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𝑿</m:t>
                    </m:r>
                    <m:r>
                      <a:rPr lang="en-US" sz="2400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∞</m:t>
                    </m:r>
                  </m:oMath>
                </a14:m>
                <a:r>
                  <a:rPr lang="en-US" sz="2400" baseline="-25000" dirty="0">
                    <a:latin typeface="Times New Roman Bold" pitchFamily="18" charset="0"/>
                    <a:cs typeface="Times New Roman Bold" pitchFamily="18" charset="0"/>
                  </a:rPr>
                  <a:t> </a:t>
                </a:r>
                <a:r>
                  <a:rPr lang="en-US" sz="2400" dirty="0">
                    <a:cs typeface="Times New Roman Bold" pitchFamily="18" charset="0"/>
                  </a:rPr>
                  <a:t>is a </a:t>
                </a:r>
                <a:r>
                  <a:rPr lang="en-US" sz="2400" i="1" dirty="0">
                    <a:cs typeface="Times New Roman Bold" pitchFamily="18" charset="0"/>
                  </a:rPr>
                  <a:t>point at infinity,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𝒗</m:t>
                    </m:r>
                  </m:oMath>
                </a14:m>
                <a:r>
                  <a:rPr lang="en-US" sz="2400" b="1" i="1" dirty="0">
                    <a:cs typeface="Times New Roman Bold" pitchFamily="18" charset="0"/>
                  </a:rPr>
                  <a:t> </a:t>
                </a:r>
                <a:r>
                  <a:rPr lang="en-US" sz="2400" dirty="0">
                    <a:cs typeface="Times New Roman Bold" pitchFamily="18" charset="0"/>
                  </a:rPr>
                  <a:t>is its projection: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𝒗</m:t>
                    </m:r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 Bold" pitchFamily="18" charset="0"/>
                      </a:rPr>
                      <m:t>≅</m:t>
                    </m:r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𝑷𝑿</m:t>
                    </m:r>
                    <m:r>
                      <a:rPr lang="en-US" sz="2400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∞</m:t>
                    </m:r>
                  </m:oMath>
                </a14:m>
                <a:endParaRPr lang="en-US" sz="2400" baseline="-25000" dirty="0">
                  <a:solidFill>
                    <a:srgbClr val="7030A0"/>
                  </a:solidFill>
                  <a:latin typeface="Times New Roman Bold" pitchFamily="18" charset="0"/>
                  <a:cs typeface="Times New Roman Bold" pitchFamily="18" charset="0"/>
                </a:endParaRPr>
              </a:p>
            </p:txBody>
          </p:sp>
        </mc:Choice>
        <mc:Fallback xmlns="">
          <p:sp>
            <p:nvSpPr>
              <p:cNvPr id="34" name="Content Placeholder 5">
                <a:extLst>
                  <a:ext uri="{FF2B5EF4-FFF2-40B4-BE49-F238E27FC236}">
                    <a16:creationId xmlns:a16="http://schemas.microsoft.com/office/drawing/2014/main" id="{66C98353-E881-7FE1-C3D7-02C1E9553C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5917538"/>
                <a:ext cx="10363200" cy="635662"/>
              </a:xfrm>
              <a:blipFill>
                <a:blip r:embed="rId2"/>
                <a:stretch>
                  <a:fillRect l="-857" t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A16966C-B4E9-6F27-6747-557E4B7E44B6}"/>
                  </a:ext>
                </a:extLst>
              </p:cNvPr>
              <p:cNvSpPr txBox="1"/>
              <p:nvPr/>
            </p:nvSpPr>
            <p:spPr>
              <a:xfrm>
                <a:off x="2362200" y="4429045"/>
                <a:ext cx="2421817" cy="13896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A16966C-B4E9-6F27-6747-557E4B7E4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4429045"/>
                <a:ext cx="2421817" cy="1389611"/>
              </a:xfrm>
              <a:prstGeom prst="rect">
                <a:avLst/>
              </a:prstGeom>
              <a:blipFill>
                <a:blip r:embed="rId3"/>
                <a:stretch>
                  <a:fillRect l="-2618" b="-4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37FABB8-758E-F7F1-39A9-22E5C97FAB11}"/>
                  </a:ext>
                </a:extLst>
              </p:cNvPr>
              <p:cNvSpPr/>
              <p:nvPr/>
            </p:nvSpPr>
            <p:spPr>
              <a:xfrm>
                <a:off x="4734278" y="4343400"/>
                <a:ext cx="2340321" cy="15520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37FABB8-758E-F7F1-39A9-22E5C97FAB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278" y="4343400"/>
                <a:ext cx="2340321" cy="1552028"/>
              </a:xfrm>
              <a:prstGeom prst="rect">
                <a:avLst/>
              </a:prstGeom>
              <a:blipFill>
                <a:blip r:embed="rId4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F18272-0DAF-A573-5A8B-65FE4C742C44}"/>
                  </a:ext>
                </a:extLst>
              </p:cNvPr>
              <p:cNvSpPr txBox="1"/>
              <p:nvPr/>
            </p:nvSpPr>
            <p:spPr>
              <a:xfrm>
                <a:off x="7676488" y="4429045"/>
                <a:ext cx="1707070" cy="13796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F18272-0DAF-A573-5A8B-65FE4C742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488" y="4429045"/>
                <a:ext cx="1707070" cy="1379608"/>
              </a:xfrm>
              <a:prstGeom prst="rect">
                <a:avLst/>
              </a:prstGeom>
              <a:blipFill>
                <a:blip r:embed="rId5"/>
                <a:stretch>
                  <a:fillRect l="-2963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1046F85-1CD7-8D26-72C2-53206750AE7A}"/>
                  </a:ext>
                </a:extLst>
              </p:cNvPr>
              <p:cNvSpPr/>
              <p:nvPr/>
            </p:nvSpPr>
            <p:spPr>
              <a:xfrm>
                <a:off x="3931466" y="1812629"/>
                <a:ext cx="45397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 Bold" pitchFamily="18" charset="0"/>
                        </a:rPr>
                        <m:t>𝒗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1046F85-1CD7-8D26-72C2-53206750AE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466" y="1812629"/>
                <a:ext cx="45397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BBA4F2C-ED51-73A9-5830-865FBE131604}"/>
                  </a:ext>
                </a:extLst>
              </p:cNvPr>
              <p:cNvSpPr/>
              <p:nvPr/>
            </p:nvSpPr>
            <p:spPr>
              <a:xfrm>
                <a:off x="5401311" y="2715021"/>
                <a:ext cx="6254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BBA4F2C-ED51-73A9-5830-865FBE1316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311" y="2715021"/>
                <a:ext cx="625428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2CF4CFF-463D-F5E2-D115-AF0B41FE161A}"/>
                  </a:ext>
                </a:extLst>
              </p:cNvPr>
              <p:cNvSpPr/>
              <p:nvPr/>
            </p:nvSpPr>
            <p:spPr>
              <a:xfrm>
                <a:off x="7073431" y="2114926"/>
                <a:ext cx="6009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2CF4CFF-463D-F5E2-D115-AF0B41FE16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431" y="2114926"/>
                <a:ext cx="600998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9D6EC90-10FD-FDFB-F7F8-9FDE33FEA275}"/>
                  </a:ext>
                </a:extLst>
              </p:cNvPr>
              <p:cNvSpPr/>
              <p:nvPr/>
            </p:nvSpPr>
            <p:spPr>
              <a:xfrm>
                <a:off x="914400" y="3397498"/>
                <a:ext cx="10515600" cy="837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cs typeface="Times New Roman Bold" pitchFamily="18" charset="0"/>
                  </a:rPr>
                  <a:t>Let’s parameterize the line using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𝑿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,1)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>
                    <a:cs typeface="Times New Roman Bold" pitchFamily="18" charset="0"/>
                  </a:rPr>
                  <a:t> and direction vector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𝑫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 Bold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>
                    <a:cs typeface="Times New Roman Bold" pitchFamily="18" charset="0"/>
                  </a:rPr>
                  <a:t>: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9D6EC90-10FD-FDFB-F7F8-9FDE33FEA2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397498"/>
                <a:ext cx="10515600" cy="837537"/>
              </a:xfrm>
              <a:prstGeom prst="rect">
                <a:avLst/>
              </a:prstGeom>
              <a:blipFill>
                <a:blip r:embed="rId9"/>
                <a:stretch>
                  <a:fillRect l="-844" t="-5970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389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p"/>
      <p:bldP spid="2" grpId="0"/>
      <p:bldP spid="4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412DC-073D-C2E1-8878-70795EDC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8F02709-C6BC-DEEB-6767-D44297BA2E75}"/>
              </a:ext>
            </a:extLst>
          </p:cNvPr>
          <p:cNvGrpSpPr/>
          <p:nvPr/>
        </p:nvGrpSpPr>
        <p:grpSpPr>
          <a:xfrm>
            <a:off x="3962400" y="990600"/>
            <a:ext cx="839788" cy="2362200"/>
            <a:chOff x="3962400" y="990600"/>
            <a:chExt cx="839788" cy="2362200"/>
          </a:xfrm>
        </p:grpSpPr>
        <p:sp>
          <p:nvSpPr>
            <p:cNvPr id="20483" name="Line 3">
              <a:extLst>
                <a:ext uri="{FF2B5EF4-FFF2-40B4-BE49-F238E27FC236}">
                  <a16:creationId xmlns:a16="http://schemas.microsoft.com/office/drawing/2014/main" id="{B12353B4-1BE7-D13A-AD16-DF70BC0633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600" y="9906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7" name="Line 27">
              <a:extLst>
                <a:ext uri="{FF2B5EF4-FFF2-40B4-BE49-F238E27FC236}">
                  <a16:creationId xmlns:a16="http://schemas.microsoft.com/office/drawing/2014/main" id="{4046B141-1D32-1A76-1C6E-97BC9EE74D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400" y="18288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8" name="Line 28">
              <a:extLst>
                <a:ext uri="{FF2B5EF4-FFF2-40B4-BE49-F238E27FC236}">
                  <a16:creationId xmlns:a16="http://schemas.microsoft.com/office/drawing/2014/main" id="{D1D706B7-B6D1-C17F-2EFB-BCBBD1577B4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962400" y="25146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09" name="Line 29">
              <a:extLst>
                <a:ext uri="{FF2B5EF4-FFF2-40B4-BE49-F238E27FC236}">
                  <a16:creationId xmlns:a16="http://schemas.microsoft.com/office/drawing/2014/main" id="{31F9B749-CCD2-1330-9D3A-0995DDBB12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962400" y="9906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482" name="Rectangle 2">
            <a:extLst>
              <a:ext uri="{FF2B5EF4-FFF2-40B4-BE49-F238E27FC236}">
                <a16:creationId xmlns:a16="http://schemas.microsoft.com/office/drawing/2014/main" id="{BE2CFD70-BFFF-1CAD-2711-50DE6B61A3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Computing vanishing points</a:t>
            </a:r>
          </a:p>
        </p:txBody>
      </p:sp>
      <p:sp>
        <p:nvSpPr>
          <p:cNvPr id="20484" name="Line 4">
            <a:extLst>
              <a:ext uri="{FF2B5EF4-FFF2-40B4-BE49-F238E27FC236}">
                <a16:creationId xmlns:a16="http://schemas.microsoft.com/office/drawing/2014/main" id="{4831D577-CC81-425F-D71F-4EE3C5089FAB}"/>
              </a:ext>
            </a:extLst>
          </p:cNvPr>
          <p:cNvSpPr>
            <a:spLocks noChangeShapeType="1"/>
          </p:cNvSpPr>
          <p:nvPr/>
        </p:nvSpPr>
        <p:spPr bwMode="auto">
          <a:xfrm rot="20514818">
            <a:off x="4209021" y="2407614"/>
            <a:ext cx="3810000" cy="1588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00" name="Line 20">
            <a:extLst>
              <a:ext uri="{FF2B5EF4-FFF2-40B4-BE49-F238E27FC236}">
                <a16:creationId xmlns:a16="http://schemas.microsoft.com/office/drawing/2014/main" id="{759B6080-1B91-4CD0-75B7-F3DB7CB2B0A5}"/>
              </a:ext>
            </a:extLst>
          </p:cNvPr>
          <p:cNvSpPr>
            <a:spLocks noChangeShapeType="1"/>
          </p:cNvSpPr>
          <p:nvPr/>
        </p:nvSpPr>
        <p:spPr bwMode="auto">
          <a:xfrm rot="9714818" flipH="1">
            <a:off x="4188478" y="2255765"/>
            <a:ext cx="113767" cy="742471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4" name="Line 4">
            <a:extLst>
              <a:ext uri="{FF2B5EF4-FFF2-40B4-BE49-F238E27FC236}">
                <a16:creationId xmlns:a16="http://schemas.microsoft.com/office/drawing/2014/main" id="{8FE26A7A-5FCC-58A2-9783-8F6237A58530}"/>
              </a:ext>
            </a:extLst>
          </p:cNvPr>
          <p:cNvSpPr>
            <a:spLocks noChangeShapeType="1"/>
          </p:cNvSpPr>
          <p:nvPr/>
        </p:nvSpPr>
        <p:spPr bwMode="auto">
          <a:xfrm rot="20514818" flipV="1">
            <a:off x="3345364" y="1756973"/>
            <a:ext cx="4620801" cy="2195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7CECFA1-200B-5863-4C4E-ED518F5D76A9}"/>
              </a:ext>
            </a:extLst>
          </p:cNvPr>
          <p:cNvSpPr/>
          <p:nvPr/>
        </p:nvSpPr>
        <p:spPr bwMode="auto">
          <a:xfrm>
            <a:off x="5356741" y="2608655"/>
            <a:ext cx="89140" cy="8914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0B24FC2-C283-C953-563A-0BB3990D878B}"/>
              </a:ext>
            </a:extLst>
          </p:cNvPr>
          <p:cNvSpPr/>
          <p:nvPr/>
        </p:nvSpPr>
        <p:spPr bwMode="auto">
          <a:xfrm>
            <a:off x="7184723" y="1984930"/>
            <a:ext cx="89140" cy="8914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A7BF290-8A0D-9761-8BDA-88BF450908D5}"/>
              </a:ext>
            </a:extLst>
          </p:cNvPr>
          <p:cNvSpPr/>
          <p:nvPr/>
        </p:nvSpPr>
        <p:spPr bwMode="auto">
          <a:xfrm>
            <a:off x="3443961" y="2435338"/>
            <a:ext cx="111736" cy="11173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485304A-EE6B-0EB0-9E55-4EF140BEE515}"/>
              </a:ext>
            </a:extLst>
          </p:cNvPr>
          <p:cNvSpPr/>
          <p:nvPr/>
        </p:nvSpPr>
        <p:spPr bwMode="auto">
          <a:xfrm>
            <a:off x="4153208" y="2226553"/>
            <a:ext cx="62445" cy="62445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Content Placeholder 5">
                <a:extLst>
                  <a:ext uri="{FF2B5EF4-FFF2-40B4-BE49-F238E27FC236}">
                    <a16:creationId xmlns:a16="http://schemas.microsoft.com/office/drawing/2014/main" id="{8959AA0B-5B71-2522-9BA3-A13FD96F21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3505200"/>
                <a:ext cx="10363200" cy="3352800"/>
              </a:xfrm>
            </p:spPr>
            <p:txBody>
              <a:bodyPr/>
              <a:lstStyle/>
              <a:p>
                <a:pPr marL="457200" indent="-45720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𝑿</m:t>
                    </m:r>
                    <m:r>
                      <a:rPr lang="en-US" sz="2400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∞</m:t>
                    </m:r>
                  </m:oMath>
                </a14:m>
                <a:r>
                  <a:rPr lang="en-US" sz="2400" baseline="-25000" dirty="0">
                    <a:latin typeface="Times New Roman Bold" pitchFamily="18" charset="0"/>
                    <a:cs typeface="Times New Roman Bold" pitchFamily="18" charset="0"/>
                  </a:rPr>
                  <a:t> </a:t>
                </a:r>
                <a:r>
                  <a:rPr lang="en-US" sz="2400" dirty="0">
                    <a:cs typeface="Times New Roman Bold" pitchFamily="18" charset="0"/>
                  </a:rPr>
                  <a:t>is a </a:t>
                </a:r>
                <a:r>
                  <a:rPr lang="en-US" sz="2400" i="1" dirty="0">
                    <a:cs typeface="Times New Roman Bold" pitchFamily="18" charset="0"/>
                  </a:rPr>
                  <a:t>point at infinity,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𝒗</m:t>
                    </m:r>
                  </m:oMath>
                </a14:m>
                <a:r>
                  <a:rPr lang="en-US" sz="2400" b="1" i="1" dirty="0">
                    <a:cs typeface="Times New Roman Bold" pitchFamily="18" charset="0"/>
                  </a:rPr>
                  <a:t> </a:t>
                </a:r>
                <a:r>
                  <a:rPr lang="en-US" sz="2400" dirty="0">
                    <a:cs typeface="Times New Roman Bold" pitchFamily="18" charset="0"/>
                  </a:rPr>
                  <a:t>is its projection: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𝒗</m:t>
                    </m:r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 Bold" pitchFamily="18" charset="0"/>
                      </a:rPr>
                      <m:t>≅</m:t>
                    </m:r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𝑷𝑿</m:t>
                    </m:r>
                    <m:r>
                      <a:rPr lang="en-US" sz="2400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 Bold" pitchFamily="18" charset="0"/>
                      </a:rPr>
                      <m:t>∞</m:t>
                    </m:r>
                  </m:oMath>
                </a14:m>
                <a:endParaRPr lang="en-US" sz="2400" baseline="-25000" dirty="0">
                  <a:solidFill>
                    <a:srgbClr val="7030A0"/>
                  </a:solidFill>
                  <a:latin typeface="Times New Roman Bold" pitchFamily="18" charset="0"/>
                  <a:cs typeface="Times New Roman Bold" pitchFamily="18" charset="0"/>
                </a:endParaRPr>
              </a:p>
              <a:p>
                <a:pPr marL="457200" indent="-457200">
                  <a:buFont typeface="Arial" pitchFamily="34" charset="0"/>
                  <a:buChar char="•"/>
                </a:pPr>
                <a:r>
                  <a:rPr lang="en-US" sz="2400" dirty="0">
                    <a:cs typeface="Times New Roman Bold" pitchFamily="18" charset="0"/>
                  </a:rPr>
                  <a:t>In the image, vanishing points can be </a:t>
                </a:r>
                <a:r>
                  <a:rPr lang="en-US" sz="2400" i="1" dirty="0">
                    <a:cs typeface="Times New Roman Bold" pitchFamily="18" charset="0"/>
                  </a:rPr>
                  <a:t>finite</a:t>
                </a:r>
                <a:r>
                  <a:rPr lang="en-US" sz="2400" dirty="0">
                    <a:cs typeface="Times New Roman Bold" pitchFamily="18" charset="0"/>
                  </a:rPr>
                  <a:t> or </a:t>
                </a:r>
                <a:r>
                  <a:rPr lang="en-US" sz="2400" i="1" dirty="0">
                    <a:cs typeface="Times New Roman Bold" pitchFamily="18" charset="0"/>
                  </a:rPr>
                  <a:t>infinite</a:t>
                </a:r>
              </a:p>
              <a:p>
                <a:pPr marL="457200" indent="-457200">
                  <a:buFont typeface="Arial" pitchFamily="34" charset="0"/>
                  <a:buChar char="•"/>
                </a:pPr>
                <a:r>
                  <a:rPr lang="en-US" sz="2400" dirty="0">
                    <a:cs typeface="Times New Roman Bold" pitchFamily="18" charset="0"/>
                  </a:rPr>
                  <a:t>In canonical camera coordinates:</a:t>
                </a:r>
              </a:p>
            </p:txBody>
          </p:sp>
        </mc:Choice>
        <mc:Fallback>
          <p:sp>
            <p:nvSpPr>
              <p:cNvPr id="34" name="Content Placeholder 5">
                <a:extLst>
                  <a:ext uri="{FF2B5EF4-FFF2-40B4-BE49-F238E27FC236}">
                    <a16:creationId xmlns:a16="http://schemas.microsoft.com/office/drawing/2014/main" id="{8959AA0B-5B71-2522-9BA3-A13FD96F21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3505200"/>
                <a:ext cx="10363200" cy="3352800"/>
              </a:xfrm>
              <a:blipFill>
                <a:blip r:embed="rId2"/>
                <a:stretch>
                  <a:fillRect l="-857" t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A1F3129-8183-A2BD-B58C-674CBB107239}"/>
                  </a:ext>
                </a:extLst>
              </p:cNvPr>
              <p:cNvSpPr txBox="1"/>
              <p:nvPr/>
            </p:nvSpPr>
            <p:spPr>
              <a:xfrm>
                <a:off x="8137502" y="1078148"/>
                <a:ext cx="1707070" cy="13796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A1F3129-8183-A2BD-B58C-674CBB107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7502" y="1078148"/>
                <a:ext cx="1707070" cy="1379608"/>
              </a:xfrm>
              <a:prstGeom prst="rect">
                <a:avLst/>
              </a:prstGeom>
              <a:blipFill>
                <a:blip r:embed="rId3"/>
                <a:stretch>
                  <a:fillRect l="-2941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83F9E44-E39A-BD3A-09E8-70EDF303636F}"/>
                  </a:ext>
                </a:extLst>
              </p:cNvPr>
              <p:cNvSpPr/>
              <p:nvPr/>
            </p:nvSpPr>
            <p:spPr>
              <a:xfrm>
                <a:off x="3931466" y="1812629"/>
                <a:ext cx="45397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 Bold" pitchFamily="18" charset="0"/>
                        </a:rPr>
                        <m:t>𝒗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83F9E44-E39A-BD3A-09E8-70EDF30363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466" y="1812629"/>
                <a:ext cx="45397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0DDBD22-B99D-BFA2-8E52-DB7D9A05C6E2}"/>
                  </a:ext>
                </a:extLst>
              </p:cNvPr>
              <p:cNvSpPr/>
              <p:nvPr/>
            </p:nvSpPr>
            <p:spPr>
              <a:xfrm>
                <a:off x="5401311" y="2715021"/>
                <a:ext cx="6254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0DDBD22-B99D-BFA2-8E52-DB7D9A05C6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311" y="2715021"/>
                <a:ext cx="625428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5C335F8-EC31-0AF4-66A8-0F592DBB6A9F}"/>
                  </a:ext>
                </a:extLst>
              </p:cNvPr>
              <p:cNvSpPr/>
              <p:nvPr/>
            </p:nvSpPr>
            <p:spPr>
              <a:xfrm>
                <a:off x="7073431" y="2114926"/>
                <a:ext cx="6009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5C335F8-EC31-0AF4-66A8-0F592DBB6A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431" y="2114926"/>
                <a:ext cx="600998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AA61F2-4511-6D92-ADB7-51E82DF7E47F}"/>
                  </a:ext>
                </a:extLst>
              </p:cNvPr>
              <p:cNvSpPr txBox="1"/>
              <p:nvPr/>
            </p:nvSpPr>
            <p:spPr>
              <a:xfrm>
                <a:off x="3199170" y="4873445"/>
                <a:ext cx="3312124" cy="1679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0    0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0    0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1    0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eqArr>
                            <m:eqArrPr>
                              <m:ctrlP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AA61F2-4511-6D92-ADB7-51E82DF7E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9170" y="4873445"/>
                <a:ext cx="3312124" cy="1679755"/>
              </a:xfrm>
              <a:prstGeom prst="rect">
                <a:avLst/>
              </a:prstGeom>
              <a:blipFill>
                <a:blip r:embed="rId7"/>
                <a:stretch>
                  <a:fillRect b="-3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55D9D9D-D265-9E7D-9295-41B16E15EF23}"/>
                  </a:ext>
                </a:extLst>
              </p:cNvPr>
              <p:cNvSpPr txBox="1"/>
              <p:nvPr/>
            </p:nvSpPr>
            <p:spPr>
              <a:xfrm>
                <a:off x="7618770" y="5867400"/>
                <a:ext cx="518283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: </a:t>
                </a:r>
                <a:r>
                  <a:rPr lang="en-US" i="1" dirty="0" err="1"/>
                  <a:t>fronto</a:t>
                </a:r>
                <a:r>
                  <a:rPr lang="en-US" i="1" dirty="0"/>
                  <a:t>-parallel</a:t>
                </a:r>
                <a:r>
                  <a:rPr lang="en-US" dirty="0"/>
                  <a:t> direction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55D9D9D-D265-9E7D-9295-41B16E15E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770" y="5867400"/>
                <a:ext cx="5182830" cy="461665"/>
              </a:xfrm>
              <a:prstGeom prst="rect">
                <a:avLst/>
              </a:prstGeom>
              <a:blipFill>
                <a:blip r:embed="rId8"/>
                <a:stretch>
                  <a:fillRect l="-244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FBC6A0-1167-F31C-8E83-9110E060B5C2}"/>
                  </a:ext>
                </a:extLst>
              </p:cNvPr>
              <p:cNvSpPr txBox="1"/>
              <p:nvPr/>
            </p:nvSpPr>
            <p:spPr>
              <a:xfrm>
                <a:off x="6170970" y="5087042"/>
                <a:ext cx="1599079" cy="13137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FBC6A0-1167-F31C-8E83-9110E060B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970" y="5087042"/>
                <a:ext cx="1599079" cy="1313758"/>
              </a:xfrm>
              <a:prstGeom prst="rect">
                <a:avLst/>
              </a:prstGeom>
              <a:blipFill>
                <a:blip r:embed="rId9"/>
                <a:stretch>
                  <a:fillRect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338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from vanishing points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Consider a scene with three orthogonal vanishing directions:</a:t>
                </a:r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 marL="0" indent="0"/>
                <a:endParaRPr lang="en-US" sz="800" dirty="0"/>
              </a:p>
              <a:p>
                <a:pPr marL="0" indent="0"/>
                <a:endParaRPr lang="en-US" sz="800" dirty="0"/>
              </a:p>
              <a:p>
                <a:pPr marL="0" indent="0"/>
                <a:endParaRPr lang="en-US" sz="800" dirty="0"/>
              </a:p>
              <a:p>
                <a:pPr marL="0" indent="0"/>
                <a:endParaRPr lang="en-US" sz="800" dirty="0"/>
              </a:p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In this case,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i="1" baseline="-250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are finite vanishing points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00FF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i="1" baseline="-25000" dirty="0">
                        <a:solidFill>
                          <a:srgbClr val="00FF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dirty="0"/>
                  <a:t> is an infinite vanishing point</a:t>
                </a:r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446" b="-98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2743201" y="1676400"/>
            <a:ext cx="6728298" cy="3840436"/>
            <a:chOff x="152400" y="1868484"/>
            <a:chExt cx="7856723" cy="4484528"/>
          </a:xfrm>
        </p:grpSpPr>
        <p:sp>
          <p:nvSpPr>
            <p:cNvPr id="9" name="TextBox 11"/>
            <p:cNvSpPr txBox="1"/>
            <p:nvPr/>
          </p:nvSpPr>
          <p:spPr>
            <a:xfrm>
              <a:off x="152400" y="3200400"/>
              <a:ext cx="440258" cy="1078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5400" dirty="0">
                  <a:solidFill>
                    <a:schemeClr val="accent2"/>
                  </a:solidFill>
                </a:rPr>
                <a:t>.</a:t>
              </a:r>
            </a:p>
          </p:txBody>
        </p:sp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248" y="1868484"/>
              <a:ext cx="4730497" cy="3726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8"/>
                <p:cNvSpPr txBox="1"/>
                <p:nvPr/>
              </p:nvSpPr>
              <p:spPr>
                <a:xfrm>
                  <a:off x="7374192" y="3500735"/>
                  <a:ext cx="634931" cy="5291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𝒗</m:t>
                        </m:r>
                        <m:r>
                          <a:rPr lang="en-US" b="1" i="1" baseline="-250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b="1" baseline="-25000" dirty="0">
                    <a:solidFill>
                      <a:srgbClr val="FF0000"/>
                    </a:solidFill>
                    <a:latin typeface="Times New Roman Bold" pitchFamily="18" charset="0"/>
                    <a:cs typeface="Times New Roman Bold" pitchFamily="18" charset="0"/>
                  </a:endParaRPr>
                </a:p>
              </p:txBody>
            </p:sp>
          </mc:Choice>
          <mc:Fallback xmlns="">
            <p:sp>
              <p:nvSpPr>
                <p:cNvPr id="7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4192" y="3500735"/>
                  <a:ext cx="634931" cy="529134"/>
                </a:xfrm>
                <a:prstGeom prst="rect">
                  <a:avLst/>
                </a:prstGeom>
                <a:blipFill>
                  <a:blip r:embed="rId5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10"/>
                <p:cNvSpPr txBox="1"/>
                <p:nvPr/>
              </p:nvSpPr>
              <p:spPr>
                <a:xfrm>
                  <a:off x="277240" y="3418644"/>
                  <a:ext cx="634931" cy="5291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𝒗</m:t>
                        </m:r>
                        <m:r>
                          <a:rPr lang="en-US" b="1" i="1" baseline="-2500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b="1" baseline="-25000" dirty="0">
                    <a:solidFill>
                      <a:schemeClr val="accent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240" y="3418644"/>
                  <a:ext cx="634931" cy="529134"/>
                </a:xfrm>
                <a:prstGeom prst="rect">
                  <a:avLst/>
                </a:prstGeom>
                <a:blipFill>
                  <a:blip r:embed="rId6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>
            <a:xfrm>
              <a:off x="5103424" y="5638800"/>
              <a:ext cx="1976" cy="714212"/>
            </a:xfrm>
            <a:prstGeom prst="straightConnector1">
              <a:avLst/>
            </a:prstGeom>
            <a:ln w="19050">
              <a:solidFill>
                <a:srgbClr val="00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4"/>
                <p:cNvSpPr txBox="1"/>
                <p:nvPr/>
              </p:nvSpPr>
              <p:spPr>
                <a:xfrm>
                  <a:off x="5257800" y="5755471"/>
                  <a:ext cx="634931" cy="5291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dirty="0" smtClean="0">
                            <a:solidFill>
                              <a:srgbClr val="00FF0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𝒗</m:t>
                        </m:r>
                        <m:r>
                          <a:rPr lang="en-US" b="1" i="1" baseline="-25000" dirty="0">
                            <a:solidFill>
                              <a:srgbClr val="00FF0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b="1" baseline="-25000" dirty="0">
                    <a:solidFill>
                      <a:srgbClr val="00FF00"/>
                    </a:solidFill>
                    <a:latin typeface="Times New Roman Bold" pitchFamily="18" charset="0"/>
                    <a:cs typeface="Times New Roman Bold" pitchFamily="18" charset="0"/>
                  </a:endParaRPr>
                </a:p>
              </p:txBody>
            </p:sp>
          </mc:Choice>
          <mc:Fallback xmlns="">
            <p:sp>
              <p:nvSpPr>
                <p:cNvPr id="11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7800" y="5755471"/>
                  <a:ext cx="634931" cy="529134"/>
                </a:xfrm>
                <a:prstGeom prst="rect">
                  <a:avLst/>
                </a:prstGeom>
                <a:blipFill>
                  <a:blip r:embed="rId7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1"/>
            <p:cNvSpPr txBox="1"/>
            <p:nvPr/>
          </p:nvSpPr>
          <p:spPr>
            <a:xfrm>
              <a:off x="7086600" y="2967335"/>
              <a:ext cx="440258" cy="1078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5400" dirty="0">
                  <a:solidFill>
                    <a:srgbClr val="FF0000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550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from vanishing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10744200" cy="525780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/>
              <a:t>Consider a scene with three orthogonal vanishing directions: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sz="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dirty="0"/>
              <a:t>We can align the world coordinate system with these directions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2B547D-2E9E-3049-9EA9-E35FF42BB742}"/>
              </a:ext>
            </a:extLst>
          </p:cNvPr>
          <p:cNvGrpSpPr/>
          <p:nvPr/>
        </p:nvGrpSpPr>
        <p:grpSpPr>
          <a:xfrm>
            <a:off x="2743201" y="1676400"/>
            <a:ext cx="6728298" cy="3840436"/>
            <a:chOff x="152400" y="1868484"/>
            <a:chExt cx="7856723" cy="4484528"/>
          </a:xfrm>
        </p:grpSpPr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4B74B516-C4AC-6A44-BBAA-DD8A446167A6}"/>
                </a:ext>
              </a:extLst>
            </p:cNvPr>
            <p:cNvSpPr txBox="1"/>
            <p:nvPr/>
          </p:nvSpPr>
          <p:spPr>
            <a:xfrm>
              <a:off x="152400" y="3200400"/>
              <a:ext cx="440258" cy="1078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5400" dirty="0">
                  <a:solidFill>
                    <a:schemeClr val="accent2"/>
                  </a:solidFill>
                </a:rPr>
                <a:t>.</a:t>
              </a:r>
            </a:p>
          </p:txBody>
        </p:sp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51A4A033-B14E-8042-B8DB-33F562E72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248" y="1868484"/>
              <a:ext cx="4730497" cy="3726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8">
                  <a:extLst>
                    <a:ext uri="{FF2B5EF4-FFF2-40B4-BE49-F238E27FC236}">
                      <a16:creationId xmlns:a16="http://schemas.microsoft.com/office/drawing/2014/main" id="{EC77BEE5-AB75-1C4A-8F6C-5FD7F3F82A83}"/>
                    </a:ext>
                  </a:extLst>
                </p:cNvPr>
                <p:cNvSpPr txBox="1"/>
                <p:nvPr/>
              </p:nvSpPr>
              <p:spPr>
                <a:xfrm>
                  <a:off x="7374192" y="3500735"/>
                  <a:ext cx="634931" cy="5291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𝒗</m:t>
                        </m:r>
                        <m:r>
                          <a:rPr lang="en-US" b="1" i="1" baseline="-250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b="1" baseline="-25000" dirty="0">
                    <a:solidFill>
                      <a:srgbClr val="FF0000"/>
                    </a:solidFill>
                    <a:latin typeface="Times New Roman Bold" pitchFamily="18" charset="0"/>
                    <a:cs typeface="Times New Roman Bold" pitchFamily="18" charset="0"/>
                  </a:endParaRPr>
                </a:p>
              </p:txBody>
            </p:sp>
          </mc:Choice>
          <mc:Fallback xmlns="">
            <p:sp>
              <p:nvSpPr>
                <p:cNvPr id="18" name="TextBox 8">
                  <a:extLst>
                    <a:ext uri="{FF2B5EF4-FFF2-40B4-BE49-F238E27FC236}">
                      <a16:creationId xmlns:a16="http://schemas.microsoft.com/office/drawing/2014/main" id="{EC77BEE5-AB75-1C4A-8F6C-5FD7F3F82A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4192" y="3500735"/>
                  <a:ext cx="634931" cy="529134"/>
                </a:xfrm>
                <a:prstGeom prst="rect">
                  <a:avLst/>
                </a:prstGeom>
                <a:blipFill>
                  <a:blip r:embed="rId3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0">
                  <a:extLst>
                    <a:ext uri="{FF2B5EF4-FFF2-40B4-BE49-F238E27FC236}">
                      <a16:creationId xmlns:a16="http://schemas.microsoft.com/office/drawing/2014/main" id="{9486687B-E56F-2040-9805-760B9E75B4B0}"/>
                    </a:ext>
                  </a:extLst>
                </p:cNvPr>
                <p:cNvSpPr txBox="1"/>
                <p:nvPr/>
              </p:nvSpPr>
              <p:spPr>
                <a:xfrm>
                  <a:off x="277240" y="3418644"/>
                  <a:ext cx="634931" cy="5291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𝒗</m:t>
                        </m:r>
                        <m:r>
                          <a:rPr lang="en-US" b="1" i="1" baseline="-2500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b="1" baseline="-25000" dirty="0">
                    <a:solidFill>
                      <a:schemeClr val="accent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10">
                  <a:extLst>
                    <a:ext uri="{FF2B5EF4-FFF2-40B4-BE49-F238E27FC236}">
                      <a16:creationId xmlns:a16="http://schemas.microsoft.com/office/drawing/2014/main" id="{9486687B-E56F-2040-9805-760B9E75B4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240" y="3418644"/>
                  <a:ext cx="634931" cy="529134"/>
                </a:xfrm>
                <a:prstGeom prst="rect">
                  <a:avLst/>
                </a:prstGeom>
                <a:blipFill>
                  <a:blip r:embed="rId4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B715E61-FE48-474C-863B-96538C0C740A}"/>
                </a:ext>
              </a:extLst>
            </p:cNvPr>
            <p:cNvCxnSpPr/>
            <p:nvPr/>
          </p:nvCxnSpPr>
          <p:spPr>
            <a:xfrm>
              <a:off x="5103424" y="5638800"/>
              <a:ext cx="1976" cy="714212"/>
            </a:xfrm>
            <a:prstGeom prst="straightConnector1">
              <a:avLst/>
            </a:prstGeom>
            <a:ln w="19050">
              <a:solidFill>
                <a:srgbClr val="00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14">
                  <a:extLst>
                    <a:ext uri="{FF2B5EF4-FFF2-40B4-BE49-F238E27FC236}">
                      <a16:creationId xmlns:a16="http://schemas.microsoft.com/office/drawing/2014/main" id="{10AD7682-513E-8C4C-B6AA-455CF927830E}"/>
                    </a:ext>
                  </a:extLst>
                </p:cNvPr>
                <p:cNvSpPr txBox="1"/>
                <p:nvPr/>
              </p:nvSpPr>
              <p:spPr>
                <a:xfrm>
                  <a:off x="5257800" y="5755471"/>
                  <a:ext cx="634931" cy="5291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dirty="0" smtClean="0">
                            <a:solidFill>
                              <a:srgbClr val="00FF0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𝒗</m:t>
                        </m:r>
                        <m:r>
                          <a:rPr lang="en-US" b="1" i="1" baseline="-25000" dirty="0">
                            <a:solidFill>
                              <a:srgbClr val="00FF00"/>
                            </a:solidFill>
                            <a:latin typeface="Cambria Math" panose="02040503050406030204" pitchFamily="18" charset="0"/>
                            <a:cs typeface="Times New Roman Bold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b="1" baseline="-25000" dirty="0">
                    <a:solidFill>
                      <a:srgbClr val="00FF00"/>
                    </a:solidFill>
                    <a:latin typeface="Times New Roman Bold" pitchFamily="18" charset="0"/>
                    <a:cs typeface="Times New Roman Bold" pitchFamily="18" charset="0"/>
                  </a:endParaRPr>
                </a:p>
              </p:txBody>
            </p:sp>
          </mc:Choice>
          <mc:Fallback xmlns="">
            <p:sp>
              <p:nvSpPr>
                <p:cNvPr id="21" name="TextBox 14">
                  <a:extLst>
                    <a:ext uri="{FF2B5EF4-FFF2-40B4-BE49-F238E27FC236}">
                      <a16:creationId xmlns:a16="http://schemas.microsoft.com/office/drawing/2014/main" id="{10AD7682-513E-8C4C-B6AA-455CF92783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7800" y="5755471"/>
                  <a:ext cx="634931" cy="529134"/>
                </a:xfrm>
                <a:prstGeom prst="rect">
                  <a:avLst/>
                </a:prstGeom>
                <a:blipFill>
                  <a:blip r:embed="rId5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11">
              <a:extLst>
                <a:ext uri="{FF2B5EF4-FFF2-40B4-BE49-F238E27FC236}">
                  <a16:creationId xmlns:a16="http://schemas.microsoft.com/office/drawing/2014/main" id="{C5503581-B0C4-2944-AFB0-52A8AD6D7498}"/>
                </a:ext>
              </a:extLst>
            </p:cNvPr>
            <p:cNvSpPr txBox="1"/>
            <p:nvPr/>
          </p:nvSpPr>
          <p:spPr>
            <a:xfrm>
              <a:off x="7086600" y="2967335"/>
              <a:ext cx="440258" cy="1078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5400" dirty="0">
                  <a:solidFill>
                    <a:srgbClr val="FF0000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2902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 of the world coordinate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/>
              <p:nvPr/>
            </p:nvSpPr>
            <p:spPr>
              <a:xfrm>
                <a:off x="857827" y="1219200"/>
                <a:ext cx="5170903" cy="1395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827" y="1219200"/>
                <a:ext cx="5170903" cy="1395895"/>
              </a:xfrm>
              <a:prstGeom prst="rect">
                <a:avLst/>
              </a:prstGeom>
              <a:blipFill>
                <a:blip r:embed="rId2"/>
                <a:stretch>
                  <a:fillRect t="-10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239D9-AEF7-B6FB-C448-C78B4C33E852}"/>
                  </a:ext>
                </a:extLst>
              </p:cNvPr>
              <p:cNvSpPr/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8239D9-AEF7-B6FB-C448-C78B4C33E8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  <a:blipFill>
                <a:blip r:embed="rId3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E2B3983-CD4D-F59E-0EF0-4A57BC494BFA}"/>
                  </a:ext>
                </a:extLst>
              </p:cNvPr>
              <p:cNvSpPr/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E2B3983-CD4D-F59E-0EF0-4A57BC494B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  <a:blipFill>
                <a:blip r:embed="rId4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1742251-28E8-A48B-0995-205582C0F718}"/>
                  </a:ext>
                </a:extLst>
              </p:cNvPr>
              <p:cNvSpPr/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1742251-28E8-A48B-0995-205582C0F7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  <a:blipFill>
                <a:blip r:embed="rId5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60DDD1C-AF03-E33E-B6BC-B0A8E5F1D47F}"/>
                  </a:ext>
                </a:extLst>
              </p:cNvPr>
              <p:cNvSpPr/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60DDD1C-AF03-E33E-B6BC-B0A8E5F1D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  <a:blipFill>
                <a:blip r:embed="rId6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 of the world coordinate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/>
              <p:nvPr/>
            </p:nvSpPr>
            <p:spPr>
              <a:xfrm>
                <a:off x="1681608" y="990600"/>
                <a:ext cx="5252592" cy="19318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1608" y="990600"/>
                <a:ext cx="5252592" cy="1931811"/>
              </a:xfrm>
              <a:prstGeom prst="rect">
                <a:avLst/>
              </a:prstGeom>
              <a:blipFill>
                <a:blip r:embed="rId2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D4C17AD-AC8A-6B41-892C-163444F5D2D1}"/>
                  </a:ext>
                </a:extLst>
              </p:cNvPr>
              <p:cNvSpPr/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D4C17AD-AC8A-6B41-892C-163444F5D2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  <a:blipFill>
                <a:blip r:embed="rId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EA43D9-D822-C34D-A137-A48B9A5A17E3}"/>
                  </a:ext>
                </a:extLst>
              </p:cNvPr>
              <p:cNvSpPr/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EA43D9-D822-C34D-A137-A48B9A5A17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  <a:blipFill>
                <a:blip r:embed="rId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D7AD1CF-A654-9545-923B-17270B0FB3D4}"/>
                  </a:ext>
                </a:extLst>
              </p:cNvPr>
              <p:cNvSpPr/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D7AD1CF-A654-9545-923B-17270B0FB3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  <a:blipFill>
                <a:blip r:embed="rId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95CDCB-8990-9E44-9702-8CB76162029E}"/>
                  </a:ext>
                </a:extLst>
              </p:cNvPr>
              <p:cNvSpPr/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95CDCB-8990-9E44-9702-8CB761620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  <a:blipFill>
                <a:blip r:embed="rId6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C568698-1BB4-2A46-A21B-7EF1E0466C29}"/>
                  </a:ext>
                </a:extLst>
              </p:cNvPr>
              <p:cNvSpPr/>
              <p:nvPr/>
            </p:nvSpPr>
            <p:spPr>
              <a:xfrm>
                <a:off x="6781800" y="1664117"/>
                <a:ext cx="115422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C568698-1BB4-2A46-A21B-7EF1E0466C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1664117"/>
                <a:ext cx="1154227" cy="584775"/>
              </a:xfrm>
              <a:prstGeom prst="rect">
                <a:avLst/>
              </a:prstGeom>
              <a:blipFill>
                <a:blip r:embed="rId7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460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 of the world coordinate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/>
              <p:nvPr/>
            </p:nvSpPr>
            <p:spPr>
              <a:xfrm>
                <a:off x="1600200" y="990600"/>
                <a:ext cx="5401672" cy="19318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990600"/>
                <a:ext cx="5401672" cy="1931811"/>
              </a:xfrm>
              <a:prstGeom prst="rect">
                <a:avLst/>
              </a:prstGeom>
              <a:blipFill>
                <a:blip r:embed="rId2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D4C17AD-AC8A-6B41-892C-163444F5D2D1}"/>
                  </a:ext>
                </a:extLst>
              </p:cNvPr>
              <p:cNvSpPr/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D4C17AD-AC8A-6B41-892C-163444F5D2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  <a:blipFill>
                <a:blip r:embed="rId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EA43D9-D822-C34D-A137-A48B9A5A17E3}"/>
                  </a:ext>
                </a:extLst>
              </p:cNvPr>
              <p:cNvSpPr/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EA43D9-D822-C34D-A137-A48B9A5A17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  <a:blipFill>
                <a:blip r:embed="rId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D7AD1CF-A654-9545-923B-17270B0FB3D4}"/>
                  </a:ext>
                </a:extLst>
              </p:cNvPr>
              <p:cNvSpPr/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D7AD1CF-A654-9545-923B-17270B0FB3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  <a:blipFill>
                <a:blip r:embed="rId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95CDCB-8990-9E44-9702-8CB76162029E}"/>
                  </a:ext>
                </a:extLst>
              </p:cNvPr>
              <p:cNvSpPr/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95CDCB-8990-9E44-9702-8CB761620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  <a:blipFill>
                <a:blip r:embed="rId6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C568698-1BB4-2A46-A21B-7EF1E0466C29}"/>
                  </a:ext>
                </a:extLst>
              </p:cNvPr>
              <p:cNvSpPr/>
              <p:nvPr/>
            </p:nvSpPr>
            <p:spPr>
              <a:xfrm>
                <a:off x="6781800" y="1664117"/>
                <a:ext cx="116371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C568698-1BB4-2A46-A21B-7EF1E0466C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1664117"/>
                <a:ext cx="1163716" cy="584775"/>
              </a:xfrm>
              <a:prstGeom prst="rect">
                <a:avLst/>
              </a:prstGeom>
              <a:blipFill>
                <a:blip r:embed="rId7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711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 of the world coordinate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/>
              <p:nvPr/>
            </p:nvSpPr>
            <p:spPr>
              <a:xfrm>
                <a:off x="1600200" y="990600"/>
                <a:ext cx="5401672" cy="19318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990600"/>
                <a:ext cx="5401672" cy="1931811"/>
              </a:xfrm>
              <a:prstGeom prst="rect">
                <a:avLst/>
              </a:prstGeom>
              <a:blipFill>
                <a:blip r:embed="rId2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D4C17AD-AC8A-6B41-892C-163444F5D2D1}"/>
                  </a:ext>
                </a:extLst>
              </p:cNvPr>
              <p:cNvSpPr/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D4C17AD-AC8A-6B41-892C-163444F5D2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  <a:blipFill>
                <a:blip r:embed="rId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EA43D9-D822-C34D-A137-A48B9A5A17E3}"/>
                  </a:ext>
                </a:extLst>
              </p:cNvPr>
              <p:cNvSpPr/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EA43D9-D822-C34D-A137-A48B9A5A17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  <a:blipFill>
                <a:blip r:embed="rId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D7AD1CF-A654-9545-923B-17270B0FB3D4}"/>
                  </a:ext>
                </a:extLst>
              </p:cNvPr>
              <p:cNvSpPr/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D7AD1CF-A654-9545-923B-17270B0FB3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  <a:blipFill>
                <a:blip r:embed="rId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95CDCB-8990-9E44-9702-8CB76162029E}"/>
                  </a:ext>
                </a:extLst>
              </p:cNvPr>
              <p:cNvSpPr/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95CDCB-8990-9E44-9702-8CB761620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  <a:blipFill>
                <a:blip r:embed="rId6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C568698-1BB4-2A46-A21B-7EF1E0466C29}"/>
                  </a:ext>
                </a:extLst>
              </p:cNvPr>
              <p:cNvSpPr/>
              <p:nvPr/>
            </p:nvSpPr>
            <p:spPr>
              <a:xfrm>
                <a:off x="6781800" y="1664117"/>
                <a:ext cx="116371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C568698-1BB4-2A46-A21B-7EF1E0466C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1664117"/>
                <a:ext cx="1163717" cy="584775"/>
              </a:xfrm>
              <a:prstGeom prst="rect">
                <a:avLst/>
              </a:prstGeom>
              <a:blipFill>
                <a:blip r:embed="rId7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>
            <a:extLst>
              <a:ext uri="{FF2B5EF4-FFF2-40B4-BE49-F238E27FC236}">
                <a16:creationId xmlns:a16="http://schemas.microsoft.com/office/drawing/2014/main" id="{5A76E67A-98A3-E24D-8C03-CAC7458C14C9}"/>
              </a:ext>
            </a:extLst>
          </p:cNvPr>
          <p:cNvSpPr/>
          <p:nvPr/>
        </p:nvSpPr>
        <p:spPr bwMode="auto">
          <a:xfrm rot="5400000">
            <a:off x="3183583" y="2305050"/>
            <a:ext cx="304800" cy="28575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ABB92A-A8EB-2E4E-8E29-8C18A8A8C7EA}"/>
                  </a:ext>
                </a:extLst>
              </p:cNvPr>
              <p:cNvSpPr txBox="1"/>
              <p:nvPr/>
            </p:nvSpPr>
            <p:spPr>
              <a:xfrm>
                <a:off x="1240483" y="3962400"/>
                <a:ext cx="4191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Vanishing points in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directions</a:t>
                </a:r>
              </a:p>
              <a:p>
                <a:pPr algn="ctr"/>
                <a:r>
                  <a:rPr lang="en-US" dirty="0"/>
                  <a:t>(i.e.,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i="1" baseline="-250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FF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i="1" baseline="-25000" dirty="0">
                        <a:solidFill>
                          <a:srgbClr val="00FF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ABB92A-A8EB-2E4E-8E29-8C18A8A8C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483" y="3962400"/>
                <a:ext cx="4191000" cy="1200329"/>
              </a:xfrm>
              <a:prstGeom prst="rect">
                <a:avLst/>
              </a:prstGeom>
              <a:blipFill>
                <a:blip r:embed="rId8"/>
                <a:stretch>
                  <a:fillRect t="-4211" b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225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 of the world coordinate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/>
              <p:nvPr/>
            </p:nvSpPr>
            <p:spPr>
              <a:xfrm>
                <a:off x="1600200" y="990600"/>
                <a:ext cx="5401672" cy="19318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34</m:t>
                                    </m:r>
                                  </m:sub>
                                </m:sSub>
                                <m:r>
                                  <a:rPr lang="en-US" sz="32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6E2B54-34D3-8646-8D11-2CA0B8DF73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990600"/>
                <a:ext cx="5401672" cy="1931811"/>
              </a:xfrm>
              <a:prstGeom prst="rect">
                <a:avLst/>
              </a:prstGeom>
              <a:blipFill>
                <a:blip r:embed="rId2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D4C17AD-AC8A-6B41-892C-163444F5D2D1}"/>
                  </a:ext>
                </a:extLst>
              </p:cNvPr>
              <p:cNvSpPr/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D4C17AD-AC8A-6B41-892C-163444F5D2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897483"/>
                <a:ext cx="734047" cy="584775"/>
              </a:xfrm>
              <a:prstGeom prst="rect">
                <a:avLst/>
              </a:prstGeom>
              <a:blipFill>
                <a:blip r:embed="rId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EA43D9-D822-C34D-A137-A48B9A5A17E3}"/>
                  </a:ext>
                </a:extLst>
              </p:cNvPr>
              <p:cNvSpPr/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EA43D9-D822-C34D-A137-A48B9A5A17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897482"/>
                <a:ext cx="743537" cy="584775"/>
              </a:xfrm>
              <a:prstGeom prst="rect">
                <a:avLst/>
              </a:prstGeom>
              <a:blipFill>
                <a:blip r:embed="rId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D7AD1CF-A654-9545-923B-17270B0FB3D4}"/>
                  </a:ext>
                </a:extLst>
              </p:cNvPr>
              <p:cNvSpPr/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D7AD1CF-A654-9545-923B-17270B0FB3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196" y="2897481"/>
                <a:ext cx="743537" cy="584775"/>
              </a:xfrm>
              <a:prstGeom prst="rect">
                <a:avLst/>
              </a:prstGeom>
              <a:blipFill>
                <a:blip r:embed="rId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95CDCB-8990-9E44-9702-8CB76162029E}"/>
                  </a:ext>
                </a:extLst>
              </p:cNvPr>
              <p:cNvSpPr/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95CDCB-8990-9E44-9702-8CB761620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013" y="2897481"/>
                <a:ext cx="743537" cy="584775"/>
              </a:xfrm>
              <a:prstGeom prst="rect">
                <a:avLst/>
              </a:prstGeom>
              <a:blipFill>
                <a:blip r:embed="rId6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C568698-1BB4-2A46-A21B-7EF1E0466C29}"/>
                  </a:ext>
                </a:extLst>
              </p:cNvPr>
              <p:cNvSpPr/>
              <p:nvPr/>
            </p:nvSpPr>
            <p:spPr>
              <a:xfrm>
                <a:off x="6781800" y="1664117"/>
                <a:ext cx="116371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C568698-1BB4-2A46-A21B-7EF1E0466C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1664117"/>
                <a:ext cx="1163717" cy="584775"/>
              </a:xfrm>
              <a:prstGeom prst="rect">
                <a:avLst/>
              </a:prstGeom>
              <a:blipFill>
                <a:blip r:embed="rId7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>
            <a:extLst>
              <a:ext uri="{FF2B5EF4-FFF2-40B4-BE49-F238E27FC236}">
                <a16:creationId xmlns:a16="http://schemas.microsoft.com/office/drawing/2014/main" id="{5A76E67A-98A3-E24D-8C03-CAC7458C14C9}"/>
              </a:ext>
            </a:extLst>
          </p:cNvPr>
          <p:cNvSpPr/>
          <p:nvPr/>
        </p:nvSpPr>
        <p:spPr bwMode="auto">
          <a:xfrm rot="5400000">
            <a:off x="3183583" y="2305050"/>
            <a:ext cx="304800" cy="28575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6DEFD-A6B9-4C4F-9F9C-2DA10177A049}"/>
              </a:ext>
            </a:extLst>
          </p:cNvPr>
          <p:cNvSpPr txBox="1"/>
          <p:nvPr/>
        </p:nvSpPr>
        <p:spPr>
          <a:xfrm>
            <a:off x="5241417" y="3945042"/>
            <a:ext cx="2607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Projection of world origin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B80C561-9F9C-2743-80A2-1FC5F6FBB9BA}"/>
              </a:ext>
            </a:extLst>
          </p:cNvPr>
          <p:cNvCxnSpPr>
            <a:cxnSpLocks/>
            <a:endCxn id="17" idx="2"/>
          </p:cNvCxnSpPr>
          <p:nvPr/>
        </p:nvCxnSpPr>
        <p:spPr bwMode="auto">
          <a:xfrm flipH="1" flipV="1">
            <a:off x="5351782" y="3482256"/>
            <a:ext cx="294981" cy="4801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94D1A3A-D567-3D49-9E4B-58FA722FE2E1}"/>
              </a:ext>
            </a:extLst>
          </p:cNvPr>
          <p:cNvSpPr/>
          <p:nvPr/>
        </p:nvSpPr>
        <p:spPr>
          <a:xfrm>
            <a:off x="685800" y="5446693"/>
            <a:ext cx="1059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Problem: this only gives us the four columns up to independent scale factors, additional constraints needed to solve for them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CDCAA8-2191-9A40-8782-8179E3513B27}"/>
                  </a:ext>
                </a:extLst>
              </p:cNvPr>
              <p:cNvSpPr txBox="1"/>
              <p:nvPr/>
            </p:nvSpPr>
            <p:spPr>
              <a:xfrm>
                <a:off x="1240483" y="3962400"/>
                <a:ext cx="4191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Vanishing points in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directions</a:t>
                </a:r>
              </a:p>
              <a:p>
                <a:pPr algn="ctr"/>
                <a:r>
                  <a:rPr lang="en-US" dirty="0"/>
                  <a:t>(i.e.,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i="1" baseline="-250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FF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i="1" baseline="-25000" dirty="0">
                        <a:solidFill>
                          <a:srgbClr val="00FF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CDCAA8-2191-9A40-8782-8179E3513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483" y="3962400"/>
                <a:ext cx="4191000" cy="1200329"/>
              </a:xfrm>
              <a:prstGeom prst="rect">
                <a:avLst/>
              </a:prstGeom>
              <a:blipFill>
                <a:blip r:embed="rId8"/>
                <a:stretch>
                  <a:fillRect t="-4211" b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362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from vanishing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Let us align the world coordinate system with three orthogonal vanishing directions in the scene:</a:t>
                </a:r>
              </a:p>
              <a:p>
                <a:pPr marL="0" indent="0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EF8A5C-16A2-1044-8A42-186D64585AAA}"/>
                  </a:ext>
                </a:extLst>
              </p:cNvPr>
              <p:cNvSpPr txBox="1"/>
              <p:nvPr/>
            </p:nvSpPr>
            <p:spPr>
              <a:xfrm>
                <a:off x="7772400" y="2209800"/>
                <a:ext cx="2847190" cy="7566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d>
                        <m:dPr>
                          <m:ctrlP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EF8A5C-16A2-1044-8A42-186D64585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2209800"/>
                <a:ext cx="2847190" cy="756617"/>
              </a:xfrm>
              <a:prstGeom prst="rect">
                <a:avLst/>
              </a:prstGeom>
              <a:blipFill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509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from vanishing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Let us align the world coordinate system with three orthogonal vanishing directions in the scene:</a:t>
                </a:r>
              </a:p>
              <a:p>
                <a:pPr marL="0" indent="0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Orthogonality constraint: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en-US" dirty="0"/>
                </a:b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EF8A5C-16A2-1044-8A42-186D64585AAA}"/>
                  </a:ext>
                </a:extLst>
              </p:cNvPr>
              <p:cNvSpPr txBox="1"/>
              <p:nvPr/>
            </p:nvSpPr>
            <p:spPr>
              <a:xfrm>
                <a:off x="7772400" y="2340864"/>
                <a:ext cx="19193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𝑲𝑹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EF8A5C-16A2-1044-8A42-186D64585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2340864"/>
                <a:ext cx="1919372" cy="523220"/>
              </a:xfrm>
              <a:prstGeom prst="rect">
                <a:avLst/>
              </a:prstGeom>
              <a:blipFill>
                <a:blip r:embed="rId3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9E5475-4987-A24A-AC65-3CC652FFBDBB}"/>
                  </a:ext>
                </a:extLst>
              </p:cNvPr>
              <p:cNvSpPr txBox="1"/>
              <p:nvPr/>
            </p:nvSpPr>
            <p:spPr>
              <a:xfrm>
                <a:off x="7772400" y="3020080"/>
                <a:ext cx="2460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p>
                        <m:sSup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9E5475-4987-A24A-AC65-3CC652FFBD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3020080"/>
                <a:ext cx="2460417" cy="523220"/>
              </a:xfrm>
              <a:prstGeom prst="rect">
                <a:avLst/>
              </a:prstGeom>
              <a:blipFill>
                <a:blip r:embed="rId4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>
            <a:extLst>
              <a:ext uri="{FF2B5EF4-FFF2-40B4-BE49-F238E27FC236}">
                <a16:creationId xmlns:a16="http://schemas.microsoft.com/office/drawing/2014/main" id="{E4221A17-DF3C-FC4A-9392-76756ECE3F9E}"/>
              </a:ext>
            </a:extLst>
          </p:cNvPr>
          <p:cNvSpPr/>
          <p:nvPr/>
        </p:nvSpPr>
        <p:spPr bwMode="auto">
          <a:xfrm rot="5400000">
            <a:off x="4973933" y="4398666"/>
            <a:ext cx="186731" cy="12954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A03199B6-36EC-1C41-AFF7-A7D1A8F77A48}"/>
              </a:ext>
            </a:extLst>
          </p:cNvPr>
          <p:cNvSpPr/>
          <p:nvPr/>
        </p:nvSpPr>
        <p:spPr bwMode="auto">
          <a:xfrm rot="5400000">
            <a:off x="6282575" y="4398665"/>
            <a:ext cx="160249" cy="1295401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C4A120-1264-2D47-8786-2B80C6C92E88}"/>
                  </a:ext>
                </a:extLst>
              </p:cNvPr>
              <p:cNvSpPr/>
              <p:nvPr/>
            </p:nvSpPr>
            <p:spPr>
              <a:xfrm>
                <a:off x="4769620" y="5138752"/>
                <a:ext cx="595356" cy="4818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C4A120-1264-2D47-8786-2B80C6C92E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620" y="5138752"/>
                <a:ext cx="595356" cy="481863"/>
              </a:xfrm>
              <a:prstGeom prst="rect">
                <a:avLst/>
              </a:prstGeom>
              <a:blipFill>
                <a:blip r:embed="rId5"/>
                <a:stretch>
                  <a:fillRect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3C57597-4110-7349-A03D-81B45F718CC3}"/>
                  </a:ext>
                </a:extLst>
              </p:cNvPr>
              <p:cNvSpPr/>
              <p:nvPr/>
            </p:nvSpPr>
            <p:spPr>
              <a:xfrm>
                <a:off x="6094292" y="5133974"/>
                <a:ext cx="536814" cy="491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3C57597-4110-7349-A03D-81B45F718C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292" y="5133974"/>
                <a:ext cx="536814" cy="491417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661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 animBg="1"/>
      <p:bldP spid="8" grpId="0" animBg="1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from vanishing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Let us align the world coordinate system with three orthogonal vanishing directions in the scene:</a:t>
                </a:r>
              </a:p>
              <a:p>
                <a:pPr marL="0" indent="0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Orthogonality constraint: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en-US" dirty="0"/>
                </a:b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Extrinsic parameter matrix 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dirty="0"/>
                  <a:t>) disappears and we are left with constraints on the calibration matrix!</a:t>
                </a:r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9E5475-4987-A24A-AC65-3CC652FFBDBB}"/>
                  </a:ext>
                </a:extLst>
              </p:cNvPr>
              <p:cNvSpPr txBox="1"/>
              <p:nvPr/>
            </p:nvSpPr>
            <p:spPr>
              <a:xfrm>
                <a:off x="7772400" y="3020080"/>
                <a:ext cx="2460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p>
                        <m:sSup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9E5475-4987-A24A-AC65-3CC652FFBD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3020080"/>
                <a:ext cx="2460417" cy="523220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D8D564-4098-214D-A467-BBD110ACB59F}"/>
                  </a:ext>
                </a:extLst>
              </p:cNvPr>
              <p:cNvSpPr txBox="1"/>
              <p:nvPr/>
            </p:nvSpPr>
            <p:spPr>
              <a:xfrm>
                <a:off x="7772400" y="2340864"/>
                <a:ext cx="19193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𝑲𝑹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D8D564-4098-214D-A467-BBD110ACB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2340864"/>
                <a:ext cx="1919372" cy="523220"/>
              </a:xfrm>
              <a:prstGeom prst="rect">
                <a:avLst/>
              </a:prstGeom>
              <a:blipFill>
                <a:blip r:embed="rId4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24833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from vanishing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4400" y="1143000"/>
                <a:ext cx="10363200" cy="5029200"/>
              </a:xfrm>
            </p:spPr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br>
                  <a:rPr lang="en-US" sz="3200" dirty="0">
                    <a:solidFill>
                      <a:srgbClr val="7030A0"/>
                    </a:solidFill>
                  </a:rPr>
                </a:br>
                <a:endParaRPr lang="en-US" sz="3200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sz="8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How many constraints do we get?</a:t>
                </a:r>
              </a:p>
              <a:p>
                <a:pPr marL="857250" lvl="1" indent="-457200">
                  <a:buFont typeface="Arial" pitchFamily="34" charset="0"/>
                  <a:buChar char="•"/>
                </a:pPr>
                <a:r>
                  <a:rPr lang="en-US" sz="2400" dirty="0"/>
                  <a:t>Three: one for each pair of vanishing points</a:t>
                </a:r>
              </a:p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How many unknown parameters does</a:t>
                </a:r>
                <a:r>
                  <a:rPr lang="en-US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en-US" dirty="0"/>
                  <a:t> have?</a:t>
                </a:r>
              </a:p>
              <a:p>
                <a:pPr marL="857250" lvl="1" indent="-457200">
                  <a:buFont typeface="Arial" pitchFamily="34" charset="0"/>
                  <a:buChar char="•"/>
                </a:pPr>
                <a:r>
                  <a:rPr lang="en-US" sz="2400" dirty="0"/>
                  <a:t>Three: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A couple of complications:</a:t>
                </a:r>
              </a:p>
              <a:p>
                <a:pPr marL="857250" lvl="1" indent="-457200">
                  <a:buFont typeface="Arial" pitchFamily="34" charset="0"/>
                  <a:buChar char="•"/>
                </a:pPr>
                <a:r>
                  <a:rPr lang="en-US" sz="2400" dirty="0"/>
                  <a:t>The constraints are nonlinear, but it’s not hard to do the algebra (omitted)</a:t>
                </a:r>
              </a:p>
              <a:p>
                <a:pPr marL="857250" lvl="1" indent="-457200">
                  <a:buFont typeface="Arial" pitchFamily="34" charset="0"/>
                  <a:buChar char="•"/>
                </a:pPr>
                <a:r>
                  <a:rPr lang="en-US" sz="2400" dirty="0"/>
                  <a:t>At least two </a:t>
                </a:r>
                <a:r>
                  <a:rPr lang="en-US" sz="2400" i="1" dirty="0"/>
                  <a:t>finite</a:t>
                </a:r>
                <a:r>
                  <a:rPr lang="en-US" sz="2400" dirty="0"/>
                  <a:t> vanishing points are needed to solve for both focal length and principal point</a:t>
                </a:r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143000"/>
                <a:ext cx="10363200" cy="5029200"/>
              </a:xfrm>
              <a:blipFill>
                <a:blip r:embed="rId2"/>
                <a:stretch>
                  <a:fillRect l="-1103" r="-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455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from vanishing points</a:t>
            </a: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9" y="990601"/>
            <a:ext cx="85058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3886201"/>
            <a:ext cx="2620245" cy="211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3886199"/>
            <a:ext cx="2686055" cy="211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886201"/>
            <a:ext cx="2696648" cy="208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81600" y="6019800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Can solve for focal length, principal point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81201" y="6027004"/>
            <a:ext cx="2620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Cannot recover focal length, principal point is the third vanishing point</a:t>
            </a:r>
          </a:p>
        </p:txBody>
      </p:sp>
    </p:spTree>
    <p:extLst>
      <p:ext uri="{BB962C8B-B14F-4D97-AF65-F5344CB8AC3E}">
        <p14:creationId xmlns:p14="http://schemas.microsoft.com/office/powerpoint/2010/main" val="10144140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Rotation from vanishing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Constraints on vanishing points: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𝑲𝑹</m:t>
                    </m:r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just used orthogonality constraints to solve for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Now we have: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br>
                  <a:rPr lang="en-US" dirty="0"/>
                </a:br>
                <a:endParaRPr lang="en-US" sz="1200" dirty="0"/>
              </a:p>
              <a:p>
                <a:pPr marL="0" indent="0" algn="ctr"/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Notice: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𝑹</m:t>
                    </m:r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pPr marL="0" indent="0" algn="ctr"/>
                <a:r>
                  <a:rPr lang="en-US" dirty="0"/>
                  <a:t>Thus,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𝑹</m:t>
                    </m:r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The scale ambiguity goes away since we require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=1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  <a:blipFill>
                <a:blip r:embed="rId2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ACD64BE-E6A9-7B48-814B-F9DF20956DCA}"/>
                  </a:ext>
                </a:extLst>
              </p:cNvPr>
              <p:cNvSpPr/>
              <p:nvPr/>
            </p:nvSpPr>
            <p:spPr>
              <a:xfrm>
                <a:off x="8534400" y="3352800"/>
                <a:ext cx="8849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ACD64BE-E6A9-7B48-814B-F9DF20956D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3352800"/>
                <a:ext cx="884922" cy="461665"/>
              </a:xfrm>
              <a:prstGeom prst="rect">
                <a:avLst/>
              </a:prstGeom>
              <a:blipFill>
                <a:blip r:embed="rId3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186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from vanishing points: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Solve for intrinsic parameters (focal length, principal point) using three orthogonal vanishing points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Get extrinsic parameters (rotation) directly from vanishing points once calibration matrix is known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/>
              <a:t>Advantages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400" dirty="0"/>
              <a:t>No need for calibration chart, 2D-3D correspondences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400" dirty="0"/>
              <a:t>Could be completely automatic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/>
              <a:t>Disadvantages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400" dirty="0"/>
              <a:t>Only applies to certain kinds of scenes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400" dirty="0"/>
              <a:t>It is tricky to accurately localize vanishing points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sz="2400" dirty="0"/>
              <a:t>Need at least two finite vanishing points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517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85F1-83BF-D64F-8EE9-9960E331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1F6B1-ACDE-2C42-BB30-E7D5749D0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Vanishing points and lines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Camera calibration using vanishing points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Measurements from a single image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Measuring height above the ground plane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Measuring within planes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7BDDAD-2299-A94B-9EAB-C2D7E8613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175" y="3518540"/>
            <a:ext cx="4078425" cy="3058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F4D5412-A8E9-BE48-9928-A4D2E6FA0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524" y="3520855"/>
            <a:ext cx="4387276" cy="307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02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4818" name="Line 2"/>
          <p:cNvSpPr>
            <a:spLocks noChangeShapeType="1"/>
          </p:cNvSpPr>
          <p:nvPr/>
        </p:nvSpPr>
        <p:spPr bwMode="auto">
          <a:xfrm>
            <a:off x="1554164" y="2693989"/>
            <a:ext cx="9113837" cy="1587"/>
          </a:xfrm>
          <a:prstGeom prst="line">
            <a:avLst/>
          </a:prstGeom>
          <a:noFill/>
          <a:ln w="12700" cap="flat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34832" name="Group 16"/>
          <p:cNvGrpSpPr>
            <a:grpSpLocks/>
          </p:cNvGrpSpPr>
          <p:nvPr/>
        </p:nvGrpSpPr>
        <p:grpSpPr bwMode="auto">
          <a:xfrm>
            <a:off x="1524000" y="2692400"/>
            <a:ext cx="9139238" cy="4160838"/>
            <a:chOff x="0" y="0"/>
            <a:chExt cx="5757" cy="2620"/>
          </a:xfrm>
        </p:grpSpPr>
        <p:sp>
          <p:nvSpPr>
            <p:cNvPr id="34819" name="Line 3"/>
            <p:cNvSpPr>
              <a:spLocks noChangeShapeType="1"/>
            </p:cNvSpPr>
            <p:nvPr/>
          </p:nvSpPr>
          <p:spPr bwMode="auto">
            <a:xfrm flipH="1">
              <a:off x="8" y="0"/>
              <a:ext cx="5187" cy="2136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0" name="Line 4"/>
            <p:cNvSpPr>
              <a:spLocks noChangeShapeType="1"/>
            </p:cNvSpPr>
            <p:nvPr/>
          </p:nvSpPr>
          <p:spPr bwMode="auto">
            <a:xfrm rot="10800000" flipH="1">
              <a:off x="799" y="0"/>
              <a:ext cx="4396" cy="2620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1" name="Line 5"/>
            <p:cNvSpPr>
              <a:spLocks noChangeShapeType="1"/>
            </p:cNvSpPr>
            <p:nvPr/>
          </p:nvSpPr>
          <p:spPr bwMode="auto">
            <a:xfrm rot="10800000" flipH="1">
              <a:off x="2198" y="0"/>
              <a:ext cx="2997" cy="2611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2" name="Line 6"/>
            <p:cNvSpPr>
              <a:spLocks noChangeShapeType="1"/>
            </p:cNvSpPr>
            <p:nvPr/>
          </p:nvSpPr>
          <p:spPr bwMode="auto">
            <a:xfrm rot="10800000" flipH="1">
              <a:off x="3459" y="0"/>
              <a:ext cx="1736" cy="2595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3" name="Line 7"/>
            <p:cNvSpPr>
              <a:spLocks noChangeShapeType="1"/>
            </p:cNvSpPr>
            <p:nvPr/>
          </p:nvSpPr>
          <p:spPr bwMode="auto">
            <a:xfrm rot="10800000" flipH="1">
              <a:off x="4688" y="0"/>
              <a:ext cx="507" cy="2595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4" name="Line 8"/>
            <p:cNvSpPr>
              <a:spLocks noChangeShapeType="1"/>
            </p:cNvSpPr>
            <p:nvPr/>
          </p:nvSpPr>
          <p:spPr bwMode="auto">
            <a:xfrm rot="10800000">
              <a:off x="5195" y="0"/>
              <a:ext cx="547" cy="1318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5" name="Line 9"/>
            <p:cNvSpPr>
              <a:spLocks noChangeShapeType="1"/>
            </p:cNvSpPr>
            <p:nvPr/>
          </p:nvSpPr>
          <p:spPr bwMode="auto">
            <a:xfrm rot="10800000">
              <a:off x="5202" y="0"/>
              <a:ext cx="555" cy="574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6" name="Line 10"/>
            <p:cNvSpPr>
              <a:spLocks noChangeShapeType="1"/>
            </p:cNvSpPr>
            <p:nvPr/>
          </p:nvSpPr>
          <p:spPr bwMode="auto">
            <a:xfrm>
              <a:off x="5202" y="0"/>
              <a:ext cx="549" cy="276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7" name="Line 11"/>
            <p:cNvSpPr>
              <a:spLocks noChangeShapeType="1"/>
            </p:cNvSpPr>
            <p:nvPr/>
          </p:nvSpPr>
          <p:spPr bwMode="auto">
            <a:xfrm rot="10800000">
              <a:off x="5202" y="0"/>
              <a:ext cx="532" cy="128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 rot="10800000" flipH="1">
              <a:off x="17" y="0"/>
              <a:ext cx="5185" cy="1415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29" name="Line 13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186" cy="848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0" name="Line 14"/>
            <p:cNvSpPr>
              <a:spLocks noChangeShapeType="1"/>
            </p:cNvSpPr>
            <p:nvPr/>
          </p:nvSpPr>
          <p:spPr bwMode="auto">
            <a:xfrm rot="10800000" flipH="1">
              <a:off x="8" y="0"/>
              <a:ext cx="5178" cy="485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1" name="Line 15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186" cy="203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4846" name="Group 30"/>
          <p:cNvGrpSpPr>
            <a:grpSpLocks/>
          </p:cNvGrpSpPr>
          <p:nvPr/>
        </p:nvGrpSpPr>
        <p:grpSpPr bwMode="auto">
          <a:xfrm flipH="1">
            <a:off x="1530350" y="2697164"/>
            <a:ext cx="9118600" cy="4160837"/>
            <a:chOff x="0" y="0"/>
            <a:chExt cx="5744" cy="2620"/>
          </a:xfrm>
        </p:grpSpPr>
        <p:sp>
          <p:nvSpPr>
            <p:cNvPr id="34833" name="Line 17"/>
            <p:cNvSpPr>
              <a:spLocks noChangeShapeType="1"/>
            </p:cNvSpPr>
            <p:nvPr/>
          </p:nvSpPr>
          <p:spPr bwMode="auto">
            <a:xfrm flipH="1">
              <a:off x="8" y="0"/>
              <a:ext cx="5175" cy="2136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4" name="Line 18"/>
            <p:cNvSpPr>
              <a:spLocks noChangeShapeType="1"/>
            </p:cNvSpPr>
            <p:nvPr/>
          </p:nvSpPr>
          <p:spPr bwMode="auto">
            <a:xfrm rot="10800000" flipH="1">
              <a:off x="797" y="0"/>
              <a:ext cx="4386" cy="2620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5" name="Line 19"/>
            <p:cNvSpPr>
              <a:spLocks noChangeShapeType="1"/>
            </p:cNvSpPr>
            <p:nvPr/>
          </p:nvSpPr>
          <p:spPr bwMode="auto">
            <a:xfrm rot="10800000" flipH="1">
              <a:off x="2193" y="0"/>
              <a:ext cx="2990" cy="2611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6" name="Line 20"/>
            <p:cNvSpPr>
              <a:spLocks noChangeShapeType="1"/>
            </p:cNvSpPr>
            <p:nvPr/>
          </p:nvSpPr>
          <p:spPr bwMode="auto">
            <a:xfrm rot="10800000" flipH="1">
              <a:off x="3452" y="0"/>
              <a:ext cx="1731" cy="2595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7" name="Line 21"/>
            <p:cNvSpPr>
              <a:spLocks noChangeShapeType="1"/>
            </p:cNvSpPr>
            <p:nvPr/>
          </p:nvSpPr>
          <p:spPr bwMode="auto">
            <a:xfrm rot="10800000" flipH="1">
              <a:off x="4677" y="0"/>
              <a:ext cx="506" cy="2595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8" name="Line 22"/>
            <p:cNvSpPr>
              <a:spLocks noChangeShapeType="1"/>
            </p:cNvSpPr>
            <p:nvPr/>
          </p:nvSpPr>
          <p:spPr bwMode="auto">
            <a:xfrm rot="10800000">
              <a:off x="5183" y="0"/>
              <a:ext cx="546" cy="1318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39" name="Line 23"/>
            <p:cNvSpPr>
              <a:spLocks noChangeShapeType="1"/>
            </p:cNvSpPr>
            <p:nvPr/>
          </p:nvSpPr>
          <p:spPr bwMode="auto">
            <a:xfrm rot="10800000">
              <a:off x="5190" y="0"/>
              <a:ext cx="554" cy="574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0" name="Line 24"/>
            <p:cNvSpPr>
              <a:spLocks noChangeShapeType="1"/>
            </p:cNvSpPr>
            <p:nvPr/>
          </p:nvSpPr>
          <p:spPr bwMode="auto">
            <a:xfrm>
              <a:off x="5190" y="0"/>
              <a:ext cx="548" cy="276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1" name="Line 25"/>
            <p:cNvSpPr>
              <a:spLocks noChangeShapeType="1"/>
            </p:cNvSpPr>
            <p:nvPr/>
          </p:nvSpPr>
          <p:spPr bwMode="auto">
            <a:xfrm rot="10800000">
              <a:off x="5190" y="0"/>
              <a:ext cx="531" cy="128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2" name="Line 26"/>
            <p:cNvSpPr>
              <a:spLocks noChangeShapeType="1"/>
            </p:cNvSpPr>
            <p:nvPr/>
          </p:nvSpPr>
          <p:spPr bwMode="auto">
            <a:xfrm rot="10800000" flipH="1">
              <a:off x="17" y="0"/>
              <a:ext cx="5173" cy="1415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3" name="Line 27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174" cy="848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4" name="Line 28"/>
            <p:cNvSpPr>
              <a:spLocks noChangeShapeType="1"/>
            </p:cNvSpPr>
            <p:nvPr/>
          </p:nvSpPr>
          <p:spPr bwMode="auto">
            <a:xfrm rot="10800000" flipH="1">
              <a:off x="8" y="0"/>
              <a:ext cx="5166" cy="485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5" name="Line 29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174" cy="203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4847" name="Rectangle 3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/>
              <a:t>Comparing heights</a:t>
            </a:r>
          </a:p>
        </p:txBody>
      </p:sp>
      <p:sp>
        <p:nvSpPr>
          <p:cNvPr id="34848" name="Line 32"/>
          <p:cNvSpPr>
            <a:spLocks noChangeShapeType="1"/>
          </p:cNvSpPr>
          <p:nvPr/>
        </p:nvSpPr>
        <p:spPr bwMode="auto">
          <a:xfrm flipH="1">
            <a:off x="1587500" y="2706689"/>
            <a:ext cx="5803898" cy="2953605"/>
          </a:xfrm>
          <a:prstGeom prst="line">
            <a:avLst/>
          </a:prstGeom>
          <a:noFill/>
          <a:ln w="28575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4849" name="Line 33"/>
          <p:cNvSpPr>
            <a:spLocks noChangeShapeType="1"/>
          </p:cNvSpPr>
          <p:nvPr/>
        </p:nvSpPr>
        <p:spPr bwMode="auto">
          <a:xfrm rot="10800000">
            <a:off x="1525586" y="1918993"/>
            <a:ext cx="5865810" cy="771819"/>
          </a:xfrm>
          <a:prstGeom prst="line">
            <a:avLst/>
          </a:prstGeom>
          <a:noFill/>
          <a:ln w="28575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34852" name="Picture 3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2097088"/>
            <a:ext cx="9080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55" name="Rectangle 39"/>
          <p:cNvSpPr>
            <a:spLocks/>
          </p:cNvSpPr>
          <p:nvPr/>
        </p:nvSpPr>
        <p:spPr bwMode="auto">
          <a:xfrm>
            <a:off x="7836947" y="1564453"/>
            <a:ext cx="107741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 anchor="ctr">
            <a:spAutoFit/>
          </a:bodyPr>
          <a:lstStyle/>
          <a:p>
            <a:pPr marL="39688" algn="ctr"/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old" charset="0"/>
                <a:cs typeface="Arial Bold" charset="0"/>
                <a:sym typeface="Arial Bold" charset="0"/>
              </a:rPr>
              <a:t>Vanishing</a:t>
            </a:r>
          </a:p>
          <a:p>
            <a:pPr marL="39688" algn="ctr"/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old" charset="0"/>
                <a:cs typeface="Arial Bold" charset="0"/>
                <a:sym typeface="Arial Bold" charset="0"/>
              </a:rPr>
              <a:t>Point</a:t>
            </a:r>
          </a:p>
        </p:txBody>
      </p:sp>
      <p:sp>
        <p:nvSpPr>
          <p:cNvPr id="34856" name="Line 40"/>
          <p:cNvSpPr>
            <a:spLocks noChangeShapeType="1"/>
          </p:cNvSpPr>
          <p:nvPr/>
        </p:nvSpPr>
        <p:spPr bwMode="auto">
          <a:xfrm flipH="1">
            <a:off x="7391396" y="1978029"/>
            <a:ext cx="533404" cy="639759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Slide by Steve Seitz</a:t>
            </a:r>
          </a:p>
        </p:txBody>
      </p:sp>
      <p:pic>
        <p:nvPicPr>
          <p:cNvPr id="43" name="Picture 3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594" y="1006839"/>
            <a:ext cx="9080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79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48" grpId="0" animBg="1"/>
      <p:bldP spid="34849" grpId="0" animBg="1"/>
      <p:bldP spid="34855" grpId="0"/>
      <p:bldP spid="3485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1554164" y="2693989"/>
            <a:ext cx="9113837" cy="1587"/>
          </a:xfrm>
          <a:prstGeom prst="line">
            <a:avLst/>
          </a:prstGeom>
          <a:noFill/>
          <a:ln w="12700" cap="flat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35856" name="Group 16"/>
          <p:cNvGrpSpPr>
            <a:grpSpLocks/>
          </p:cNvGrpSpPr>
          <p:nvPr/>
        </p:nvGrpSpPr>
        <p:grpSpPr bwMode="auto">
          <a:xfrm>
            <a:off x="1524000" y="2692400"/>
            <a:ext cx="9139238" cy="4160838"/>
            <a:chOff x="0" y="0"/>
            <a:chExt cx="5757" cy="2620"/>
          </a:xfrm>
        </p:grpSpPr>
        <p:sp>
          <p:nvSpPr>
            <p:cNvPr id="35843" name="Line 3"/>
            <p:cNvSpPr>
              <a:spLocks noChangeShapeType="1"/>
            </p:cNvSpPr>
            <p:nvPr/>
          </p:nvSpPr>
          <p:spPr bwMode="auto">
            <a:xfrm flipH="1">
              <a:off x="8" y="0"/>
              <a:ext cx="5187" cy="2136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44" name="Line 4"/>
            <p:cNvSpPr>
              <a:spLocks noChangeShapeType="1"/>
            </p:cNvSpPr>
            <p:nvPr/>
          </p:nvSpPr>
          <p:spPr bwMode="auto">
            <a:xfrm rot="10800000" flipH="1">
              <a:off x="799" y="0"/>
              <a:ext cx="4396" cy="2620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45" name="Line 5"/>
            <p:cNvSpPr>
              <a:spLocks noChangeShapeType="1"/>
            </p:cNvSpPr>
            <p:nvPr/>
          </p:nvSpPr>
          <p:spPr bwMode="auto">
            <a:xfrm rot="10800000" flipH="1">
              <a:off x="2198" y="0"/>
              <a:ext cx="2997" cy="2611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 rot="10800000" flipH="1">
              <a:off x="3459" y="0"/>
              <a:ext cx="1736" cy="2595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 rot="10800000" flipH="1">
              <a:off x="4688" y="0"/>
              <a:ext cx="507" cy="2595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48" name="Line 8"/>
            <p:cNvSpPr>
              <a:spLocks noChangeShapeType="1"/>
            </p:cNvSpPr>
            <p:nvPr/>
          </p:nvSpPr>
          <p:spPr bwMode="auto">
            <a:xfrm rot="10800000">
              <a:off x="5195" y="0"/>
              <a:ext cx="547" cy="1318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49" name="Line 9"/>
            <p:cNvSpPr>
              <a:spLocks noChangeShapeType="1"/>
            </p:cNvSpPr>
            <p:nvPr/>
          </p:nvSpPr>
          <p:spPr bwMode="auto">
            <a:xfrm rot="10800000">
              <a:off x="5202" y="0"/>
              <a:ext cx="555" cy="574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50" name="Line 10"/>
            <p:cNvSpPr>
              <a:spLocks noChangeShapeType="1"/>
            </p:cNvSpPr>
            <p:nvPr/>
          </p:nvSpPr>
          <p:spPr bwMode="auto">
            <a:xfrm>
              <a:off x="5202" y="0"/>
              <a:ext cx="549" cy="276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51" name="Line 11"/>
            <p:cNvSpPr>
              <a:spLocks noChangeShapeType="1"/>
            </p:cNvSpPr>
            <p:nvPr/>
          </p:nvSpPr>
          <p:spPr bwMode="auto">
            <a:xfrm rot="10800000">
              <a:off x="5202" y="0"/>
              <a:ext cx="532" cy="128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52" name="Line 12"/>
            <p:cNvSpPr>
              <a:spLocks noChangeShapeType="1"/>
            </p:cNvSpPr>
            <p:nvPr/>
          </p:nvSpPr>
          <p:spPr bwMode="auto">
            <a:xfrm rot="10800000" flipH="1">
              <a:off x="17" y="0"/>
              <a:ext cx="5185" cy="1415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53" name="Line 13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186" cy="848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54" name="Line 14"/>
            <p:cNvSpPr>
              <a:spLocks noChangeShapeType="1"/>
            </p:cNvSpPr>
            <p:nvPr/>
          </p:nvSpPr>
          <p:spPr bwMode="auto">
            <a:xfrm rot="10800000" flipH="1">
              <a:off x="8" y="0"/>
              <a:ext cx="5178" cy="485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55" name="Line 15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186" cy="203"/>
            </a:xfrm>
            <a:prstGeom prst="line">
              <a:avLst/>
            </a:prstGeom>
            <a:noFill/>
            <a:ln w="9525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5870" name="Group 30"/>
          <p:cNvGrpSpPr>
            <a:grpSpLocks/>
          </p:cNvGrpSpPr>
          <p:nvPr/>
        </p:nvGrpSpPr>
        <p:grpSpPr bwMode="auto">
          <a:xfrm flipH="1">
            <a:off x="1530350" y="2697164"/>
            <a:ext cx="9118600" cy="4160837"/>
            <a:chOff x="0" y="0"/>
            <a:chExt cx="5744" cy="2620"/>
          </a:xfrm>
        </p:grpSpPr>
        <p:sp>
          <p:nvSpPr>
            <p:cNvPr id="35857" name="Line 17"/>
            <p:cNvSpPr>
              <a:spLocks noChangeShapeType="1"/>
            </p:cNvSpPr>
            <p:nvPr/>
          </p:nvSpPr>
          <p:spPr bwMode="auto">
            <a:xfrm flipH="1">
              <a:off x="8" y="0"/>
              <a:ext cx="5175" cy="2136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58" name="Line 18"/>
            <p:cNvSpPr>
              <a:spLocks noChangeShapeType="1"/>
            </p:cNvSpPr>
            <p:nvPr/>
          </p:nvSpPr>
          <p:spPr bwMode="auto">
            <a:xfrm rot="10800000" flipH="1">
              <a:off x="797" y="0"/>
              <a:ext cx="4386" cy="2620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59" name="Line 19"/>
            <p:cNvSpPr>
              <a:spLocks noChangeShapeType="1"/>
            </p:cNvSpPr>
            <p:nvPr/>
          </p:nvSpPr>
          <p:spPr bwMode="auto">
            <a:xfrm rot="10800000" flipH="1">
              <a:off x="2193" y="0"/>
              <a:ext cx="2990" cy="2611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0" name="Line 20"/>
            <p:cNvSpPr>
              <a:spLocks noChangeShapeType="1"/>
            </p:cNvSpPr>
            <p:nvPr/>
          </p:nvSpPr>
          <p:spPr bwMode="auto">
            <a:xfrm rot="10800000" flipH="1">
              <a:off x="3452" y="0"/>
              <a:ext cx="1731" cy="2595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1" name="Line 21"/>
            <p:cNvSpPr>
              <a:spLocks noChangeShapeType="1"/>
            </p:cNvSpPr>
            <p:nvPr/>
          </p:nvSpPr>
          <p:spPr bwMode="auto">
            <a:xfrm rot="10800000" flipH="1">
              <a:off x="4677" y="0"/>
              <a:ext cx="506" cy="2595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2" name="Line 22"/>
            <p:cNvSpPr>
              <a:spLocks noChangeShapeType="1"/>
            </p:cNvSpPr>
            <p:nvPr/>
          </p:nvSpPr>
          <p:spPr bwMode="auto">
            <a:xfrm rot="10800000">
              <a:off x="5183" y="0"/>
              <a:ext cx="546" cy="1318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3" name="Line 23"/>
            <p:cNvSpPr>
              <a:spLocks noChangeShapeType="1"/>
            </p:cNvSpPr>
            <p:nvPr/>
          </p:nvSpPr>
          <p:spPr bwMode="auto">
            <a:xfrm rot="10800000">
              <a:off x="5190" y="0"/>
              <a:ext cx="554" cy="574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4" name="Line 24"/>
            <p:cNvSpPr>
              <a:spLocks noChangeShapeType="1"/>
            </p:cNvSpPr>
            <p:nvPr/>
          </p:nvSpPr>
          <p:spPr bwMode="auto">
            <a:xfrm>
              <a:off x="5190" y="0"/>
              <a:ext cx="548" cy="276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5" name="Line 25"/>
            <p:cNvSpPr>
              <a:spLocks noChangeShapeType="1"/>
            </p:cNvSpPr>
            <p:nvPr/>
          </p:nvSpPr>
          <p:spPr bwMode="auto">
            <a:xfrm rot="10800000">
              <a:off x="5190" y="0"/>
              <a:ext cx="531" cy="128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6" name="Line 26"/>
            <p:cNvSpPr>
              <a:spLocks noChangeShapeType="1"/>
            </p:cNvSpPr>
            <p:nvPr/>
          </p:nvSpPr>
          <p:spPr bwMode="auto">
            <a:xfrm rot="10800000" flipH="1">
              <a:off x="17" y="0"/>
              <a:ext cx="5173" cy="1415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7" name="Line 27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174" cy="848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8" name="Line 28"/>
            <p:cNvSpPr>
              <a:spLocks noChangeShapeType="1"/>
            </p:cNvSpPr>
            <p:nvPr/>
          </p:nvSpPr>
          <p:spPr bwMode="auto">
            <a:xfrm rot="10800000" flipH="1">
              <a:off x="8" y="0"/>
              <a:ext cx="5166" cy="485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869" name="Line 29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174" cy="203"/>
            </a:xfrm>
            <a:prstGeom prst="line">
              <a:avLst/>
            </a:prstGeom>
            <a:noFill/>
            <a:ln w="12700" cap="flat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5871" name="Rectangle 3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Measuring height with a ruler</a:t>
            </a:r>
          </a:p>
        </p:txBody>
      </p:sp>
      <p:sp>
        <p:nvSpPr>
          <p:cNvPr id="35872" name="Line 32"/>
          <p:cNvSpPr>
            <a:spLocks noChangeShapeType="1"/>
          </p:cNvSpPr>
          <p:nvPr/>
        </p:nvSpPr>
        <p:spPr bwMode="auto">
          <a:xfrm rot="10800000">
            <a:off x="4867276" y="2695576"/>
            <a:ext cx="2524125" cy="2028825"/>
          </a:xfrm>
          <a:prstGeom prst="line">
            <a:avLst/>
          </a:prstGeom>
          <a:noFill/>
          <a:ln w="28575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35903" name="Group 63"/>
          <p:cNvGrpSpPr>
            <a:grpSpLocks/>
          </p:cNvGrpSpPr>
          <p:nvPr/>
        </p:nvGrpSpPr>
        <p:grpSpPr bwMode="auto">
          <a:xfrm>
            <a:off x="7391400" y="1219200"/>
            <a:ext cx="698500" cy="3505200"/>
            <a:chOff x="0" y="0"/>
            <a:chExt cx="440" cy="2208"/>
          </a:xfrm>
        </p:grpSpPr>
        <p:sp>
          <p:nvSpPr>
            <p:cNvPr id="35873" name="Rectangle 33"/>
            <p:cNvSpPr>
              <a:spLocks/>
            </p:cNvSpPr>
            <p:nvPr/>
          </p:nvSpPr>
          <p:spPr bwMode="auto">
            <a:xfrm>
              <a:off x="0" y="0"/>
              <a:ext cx="384" cy="2208"/>
            </a:xfrm>
            <a:prstGeom prst="rect">
              <a:avLst/>
            </a:prstGeom>
            <a:solidFill>
              <a:srgbClr val="000000"/>
            </a:solidFill>
            <a:ln w="28575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35879" name="Group 39"/>
            <p:cNvGrpSpPr>
              <a:grpSpLocks/>
            </p:cNvGrpSpPr>
            <p:nvPr/>
          </p:nvGrpSpPr>
          <p:grpSpPr bwMode="auto">
            <a:xfrm>
              <a:off x="192" y="144"/>
              <a:ext cx="248" cy="1808"/>
              <a:chOff x="0" y="0"/>
              <a:chExt cx="248" cy="1808"/>
            </a:xfrm>
          </p:grpSpPr>
          <p:sp>
            <p:nvSpPr>
              <p:cNvPr id="35874" name="Rectangle 34"/>
              <p:cNvSpPr>
                <a:spLocks/>
              </p:cNvSpPr>
              <p:nvPr/>
            </p:nvSpPr>
            <p:spPr bwMode="auto">
              <a:xfrm>
                <a:off x="0" y="1536"/>
                <a:ext cx="248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>
                  <a:spcBef>
                    <a:spcPts val="1350"/>
                  </a:spcBef>
                </a:pPr>
                <a:r>
                  <a:rPr lang="en-US">
                    <a:solidFill>
                      <a:srgbClr val="FFFFFF"/>
                    </a:solidFill>
                    <a:latin typeface="Times New Roman Bold" charset="0"/>
                    <a:cs typeface="Times New Roman Bold" charset="0"/>
                    <a:sym typeface="Times New Roman Bold" charset="0"/>
                  </a:rPr>
                  <a:t>1</a:t>
                </a:r>
              </a:p>
            </p:txBody>
          </p:sp>
          <p:sp>
            <p:nvSpPr>
              <p:cNvPr id="35875" name="Rectangle 35"/>
              <p:cNvSpPr>
                <a:spLocks/>
              </p:cNvSpPr>
              <p:nvPr/>
            </p:nvSpPr>
            <p:spPr bwMode="auto">
              <a:xfrm>
                <a:off x="0" y="1152"/>
                <a:ext cx="248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>
                  <a:spcBef>
                    <a:spcPts val="1350"/>
                  </a:spcBef>
                </a:pPr>
                <a:r>
                  <a:rPr lang="en-US">
                    <a:solidFill>
                      <a:srgbClr val="FFFFFF"/>
                    </a:solidFill>
                    <a:latin typeface="Times New Roman Bold" charset="0"/>
                    <a:cs typeface="Times New Roman Bold" charset="0"/>
                    <a:sym typeface="Times New Roman Bold" charset="0"/>
                  </a:rPr>
                  <a:t>2</a:t>
                </a:r>
              </a:p>
            </p:txBody>
          </p:sp>
          <p:sp>
            <p:nvSpPr>
              <p:cNvPr id="35876" name="Rectangle 36"/>
              <p:cNvSpPr>
                <a:spLocks/>
              </p:cNvSpPr>
              <p:nvPr/>
            </p:nvSpPr>
            <p:spPr bwMode="auto">
              <a:xfrm>
                <a:off x="0" y="768"/>
                <a:ext cx="248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>
                  <a:spcBef>
                    <a:spcPts val="1350"/>
                  </a:spcBef>
                </a:pPr>
                <a:r>
                  <a:rPr lang="en-US">
                    <a:solidFill>
                      <a:srgbClr val="FFFFFF"/>
                    </a:solidFill>
                    <a:latin typeface="Times New Roman Bold" charset="0"/>
                    <a:cs typeface="Times New Roman Bold" charset="0"/>
                    <a:sym typeface="Times New Roman Bold" charset="0"/>
                  </a:rPr>
                  <a:t>3</a:t>
                </a:r>
              </a:p>
            </p:txBody>
          </p:sp>
          <p:sp>
            <p:nvSpPr>
              <p:cNvPr id="35877" name="Rectangle 37"/>
              <p:cNvSpPr>
                <a:spLocks/>
              </p:cNvSpPr>
              <p:nvPr/>
            </p:nvSpPr>
            <p:spPr bwMode="auto">
              <a:xfrm>
                <a:off x="0" y="384"/>
                <a:ext cx="248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>
                  <a:spcBef>
                    <a:spcPts val="1350"/>
                  </a:spcBef>
                </a:pPr>
                <a:r>
                  <a:rPr lang="en-US">
                    <a:solidFill>
                      <a:srgbClr val="FFFFFF"/>
                    </a:solidFill>
                    <a:latin typeface="Times New Roman Bold" charset="0"/>
                    <a:cs typeface="Times New Roman Bold" charset="0"/>
                    <a:sym typeface="Times New Roman Bold" charset="0"/>
                  </a:rPr>
                  <a:t>4</a:t>
                </a:r>
              </a:p>
            </p:txBody>
          </p:sp>
          <p:sp>
            <p:nvSpPr>
              <p:cNvPr id="35878" name="Rectangle 38"/>
              <p:cNvSpPr>
                <a:spLocks/>
              </p:cNvSpPr>
              <p:nvPr/>
            </p:nvSpPr>
            <p:spPr bwMode="auto">
              <a:xfrm>
                <a:off x="0" y="0"/>
                <a:ext cx="248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>
                  <a:spcBef>
                    <a:spcPts val="1350"/>
                  </a:spcBef>
                </a:pPr>
                <a:r>
                  <a:rPr lang="en-US">
                    <a:solidFill>
                      <a:srgbClr val="FFFFFF"/>
                    </a:solidFill>
                    <a:latin typeface="Times New Roman Bold" charset="0"/>
                    <a:cs typeface="Times New Roman Bold" charset="0"/>
                    <a:sym typeface="Times New Roman Bold" charset="0"/>
                  </a:rPr>
                  <a:t>5</a:t>
                </a:r>
              </a:p>
            </p:txBody>
          </p:sp>
        </p:grpSp>
        <p:grpSp>
          <p:nvGrpSpPr>
            <p:cNvPr id="35902" name="Group 62"/>
            <p:cNvGrpSpPr>
              <a:grpSpLocks/>
            </p:cNvGrpSpPr>
            <p:nvPr/>
          </p:nvGrpSpPr>
          <p:grpSpPr bwMode="auto">
            <a:xfrm>
              <a:off x="0" y="96"/>
              <a:ext cx="192" cy="2017"/>
              <a:chOff x="0" y="0"/>
              <a:chExt cx="192" cy="2017"/>
            </a:xfrm>
          </p:grpSpPr>
          <p:sp>
            <p:nvSpPr>
              <p:cNvPr id="35880" name="Line 40"/>
              <p:cNvSpPr>
                <a:spLocks noChangeShapeType="1"/>
              </p:cNvSpPr>
              <p:nvPr/>
            </p:nvSpPr>
            <p:spPr bwMode="auto">
              <a:xfrm>
                <a:off x="0" y="2016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81" name="Line 41"/>
              <p:cNvSpPr>
                <a:spLocks noChangeShapeType="1"/>
              </p:cNvSpPr>
              <p:nvPr/>
            </p:nvSpPr>
            <p:spPr bwMode="auto">
              <a:xfrm>
                <a:off x="0" y="1920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82" name="Line 42"/>
              <p:cNvSpPr>
                <a:spLocks noChangeShapeType="1"/>
              </p:cNvSpPr>
              <p:nvPr/>
            </p:nvSpPr>
            <p:spPr bwMode="auto">
              <a:xfrm>
                <a:off x="0" y="1824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83" name="Line 43"/>
              <p:cNvSpPr>
                <a:spLocks noChangeShapeType="1"/>
              </p:cNvSpPr>
              <p:nvPr/>
            </p:nvSpPr>
            <p:spPr bwMode="auto">
              <a:xfrm>
                <a:off x="0" y="1728"/>
                <a:ext cx="192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84" name="Line 44"/>
              <p:cNvSpPr>
                <a:spLocks noChangeShapeType="1"/>
              </p:cNvSpPr>
              <p:nvPr/>
            </p:nvSpPr>
            <p:spPr bwMode="auto">
              <a:xfrm>
                <a:off x="0" y="1632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85" name="Line 45"/>
              <p:cNvSpPr>
                <a:spLocks noChangeShapeType="1"/>
              </p:cNvSpPr>
              <p:nvPr/>
            </p:nvSpPr>
            <p:spPr bwMode="auto">
              <a:xfrm>
                <a:off x="0" y="1536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86" name="Line 46"/>
              <p:cNvSpPr>
                <a:spLocks noChangeShapeType="1"/>
              </p:cNvSpPr>
              <p:nvPr/>
            </p:nvSpPr>
            <p:spPr bwMode="auto">
              <a:xfrm>
                <a:off x="0" y="1440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87" name="Line 47"/>
              <p:cNvSpPr>
                <a:spLocks noChangeShapeType="1"/>
              </p:cNvSpPr>
              <p:nvPr/>
            </p:nvSpPr>
            <p:spPr bwMode="auto">
              <a:xfrm>
                <a:off x="0" y="1344"/>
                <a:ext cx="192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88" name="Line 48"/>
              <p:cNvSpPr>
                <a:spLocks noChangeShapeType="1"/>
              </p:cNvSpPr>
              <p:nvPr/>
            </p:nvSpPr>
            <p:spPr bwMode="auto">
              <a:xfrm>
                <a:off x="0" y="1248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89" name="Line 49"/>
              <p:cNvSpPr>
                <a:spLocks noChangeShapeType="1"/>
              </p:cNvSpPr>
              <p:nvPr/>
            </p:nvSpPr>
            <p:spPr bwMode="auto">
              <a:xfrm>
                <a:off x="0" y="1152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0" name="Line 50"/>
              <p:cNvSpPr>
                <a:spLocks noChangeShapeType="1"/>
              </p:cNvSpPr>
              <p:nvPr/>
            </p:nvSpPr>
            <p:spPr bwMode="auto">
              <a:xfrm>
                <a:off x="0" y="1056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1" name="Line 51"/>
              <p:cNvSpPr>
                <a:spLocks noChangeShapeType="1"/>
              </p:cNvSpPr>
              <p:nvPr/>
            </p:nvSpPr>
            <p:spPr bwMode="auto">
              <a:xfrm>
                <a:off x="0" y="960"/>
                <a:ext cx="192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2" name="Line 52"/>
              <p:cNvSpPr>
                <a:spLocks noChangeShapeType="1"/>
              </p:cNvSpPr>
              <p:nvPr/>
            </p:nvSpPr>
            <p:spPr bwMode="auto">
              <a:xfrm>
                <a:off x="0" y="864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3" name="Line 53"/>
              <p:cNvSpPr>
                <a:spLocks noChangeShapeType="1"/>
              </p:cNvSpPr>
              <p:nvPr/>
            </p:nvSpPr>
            <p:spPr bwMode="auto">
              <a:xfrm>
                <a:off x="0" y="768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4" name="Line 54"/>
              <p:cNvSpPr>
                <a:spLocks noChangeShapeType="1"/>
              </p:cNvSpPr>
              <p:nvPr/>
            </p:nvSpPr>
            <p:spPr bwMode="auto">
              <a:xfrm>
                <a:off x="0" y="672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5" name="Line 55"/>
              <p:cNvSpPr>
                <a:spLocks noChangeShapeType="1"/>
              </p:cNvSpPr>
              <p:nvPr/>
            </p:nvSpPr>
            <p:spPr bwMode="auto">
              <a:xfrm>
                <a:off x="0" y="576"/>
                <a:ext cx="192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6" name="Line 56"/>
              <p:cNvSpPr>
                <a:spLocks noChangeShapeType="1"/>
              </p:cNvSpPr>
              <p:nvPr/>
            </p:nvSpPr>
            <p:spPr bwMode="auto">
              <a:xfrm>
                <a:off x="0" y="480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7" name="Line 57"/>
              <p:cNvSpPr>
                <a:spLocks noChangeShapeType="1"/>
              </p:cNvSpPr>
              <p:nvPr/>
            </p:nvSpPr>
            <p:spPr bwMode="auto">
              <a:xfrm>
                <a:off x="0" y="384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8" name="Line 58"/>
              <p:cNvSpPr>
                <a:spLocks noChangeShapeType="1"/>
              </p:cNvSpPr>
              <p:nvPr/>
            </p:nvSpPr>
            <p:spPr bwMode="auto">
              <a:xfrm>
                <a:off x="0" y="288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899" name="Line 59"/>
              <p:cNvSpPr>
                <a:spLocks noChangeShapeType="1"/>
              </p:cNvSpPr>
              <p:nvPr/>
            </p:nvSpPr>
            <p:spPr bwMode="auto">
              <a:xfrm>
                <a:off x="0" y="192"/>
                <a:ext cx="192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900" name="Line 60"/>
              <p:cNvSpPr>
                <a:spLocks noChangeShapeType="1"/>
              </p:cNvSpPr>
              <p:nvPr/>
            </p:nvSpPr>
            <p:spPr bwMode="auto">
              <a:xfrm>
                <a:off x="0" y="96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901" name="Line 61"/>
              <p:cNvSpPr>
                <a:spLocks noChangeShapeType="1"/>
              </p:cNvSpPr>
              <p:nvPr/>
            </p:nvSpPr>
            <p:spPr bwMode="auto">
              <a:xfrm>
                <a:off x="0" y="0"/>
                <a:ext cx="96" cy="1"/>
              </a:xfrm>
              <a:prstGeom prst="line">
                <a:avLst/>
              </a:prstGeom>
              <a:noFill/>
              <a:ln w="28575" cap="flat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sp>
        <p:nvSpPr>
          <p:cNvPr id="35904" name="Line 64"/>
          <p:cNvSpPr>
            <a:spLocks noChangeShapeType="1"/>
          </p:cNvSpPr>
          <p:nvPr/>
        </p:nvSpPr>
        <p:spPr bwMode="auto">
          <a:xfrm rot="10800000" flipH="1">
            <a:off x="4867276" y="1428750"/>
            <a:ext cx="2524125" cy="1276350"/>
          </a:xfrm>
          <a:prstGeom prst="line">
            <a:avLst/>
          </a:prstGeom>
          <a:noFill/>
          <a:ln w="28575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35907" name="Group 67"/>
          <p:cNvGrpSpPr>
            <a:grpSpLocks/>
          </p:cNvGrpSpPr>
          <p:nvPr/>
        </p:nvGrpSpPr>
        <p:grpSpPr bwMode="auto">
          <a:xfrm>
            <a:off x="7391400" y="1200150"/>
            <a:ext cx="1765300" cy="431800"/>
            <a:chOff x="0" y="0"/>
            <a:chExt cx="1112" cy="272"/>
          </a:xfrm>
        </p:grpSpPr>
        <p:sp>
          <p:nvSpPr>
            <p:cNvPr id="35905" name="Line 65"/>
            <p:cNvSpPr>
              <a:spLocks noChangeShapeType="1"/>
            </p:cNvSpPr>
            <p:nvPr/>
          </p:nvSpPr>
          <p:spPr bwMode="auto">
            <a:xfrm>
              <a:off x="0" y="144"/>
              <a:ext cx="624" cy="1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906" name="Rectangle 66"/>
            <p:cNvSpPr>
              <a:spLocks/>
            </p:cNvSpPr>
            <p:nvPr/>
          </p:nvSpPr>
          <p:spPr bwMode="auto">
            <a:xfrm>
              <a:off x="576" y="0"/>
              <a:ext cx="536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40639" bIns="0"/>
            <a:lstStyle/>
            <a:p>
              <a:pPr marL="39688">
                <a:spcBef>
                  <a:spcPts val="1350"/>
                </a:spcBef>
              </a:pPr>
              <a:r>
                <a:rPr lang="en-US">
                  <a:solidFill>
                    <a:srgbClr val="FF0000"/>
                  </a:solidFill>
                  <a:latin typeface="Times New Roman Bold" charset="0"/>
                  <a:cs typeface="Times New Roman Bold" charset="0"/>
                  <a:sym typeface="Times New Roman Bold" charset="0"/>
                </a:rPr>
                <a:t>5.4</a:t>
              </a:r>
            </a:p>
          </p:txBody>
        </p:sp>
      </p:grpSp>
      <p:grpSp>
        <p:nvGrpSpPr>
          <p:cNvPr id="35912" name="Group 72"/>
          <p:cNvGrpSpPr>
            <a:grpSpLocks/>
          </p:cNvGrpSpPr>
          <p:nvPr/>
        </p:nvGrpSpPr>
        <p:grpSpPr bwMode="auto">
          <a:xfrm>
            <a:off x="2181226" y="2686050"/>
            <a:ext cx="6975475" cy="2038350"/>
            <a:chOff x="0" y="0"/>
            <a:chExt cx="4394" cy="1284"/>
          </a:xfrm>
        </p:grpSpPr>
        <p:sp>
          <p:nvSpPr>
            <p:cNvPr id="35908" name="Line 68"/>
            <p:cNvSpPr>
              <a:spLocks noChangeShapeType="1"/>
            </p:cNvSpPr>
            <p:nvPr/>
          </p:nvSpPr>
          <p:spPr bwMode="auto">
            <a:xfrm rot="10800000">
              <a:off x="18" y="12"/>
              <a:ext cx="3264" cy="1272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909" name="Line 69"/>
            <p:cNvSpPr>
              <a:spLocks noChangeShapeType="1"/>
            </p:cNvSpPr>
            <p:nvPr/>
          </p:nvSpPr>
          <p:spPr bwMode="auto">
            <a:xfrm>
              <a:off x="0" y="0"/>
              <a:ext cx="3276" cy="192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910" name="Line 70"/>
            <p:cNvSpPr>
              <a:spLocks noChangeShapeType="1"/>
            </p:cNvSpPr>
            <p:nvPr/>
          </p:nvSpPr>
          <p:spPr bwMode="auto">
            <a:xfrm>
              <a:off x="3276" y="192"/>
              <a:ext cx="630" cy="1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911" name="Rectangle 71"/>
            <p:cNvSpPr>
              <a:spLocks/>
            </p:cNvSpPr>
            <p:nvPr/>
          </p:nvSpPr>
          <p:spPr bwMode="auto">
            <a:xfrm>
              <a:off x="3858" y="48"/>
              <a:ext cx="536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40639" bIns="0"/>
            <a:lstStyle/>
            <a:p>
              <a:pPr marL="39688">
                <a:spcBef>
                  <a:spcPts val="1350"/>
                </a:spcBef>
              </a:pPr>
              <a:r>
                <a:rPr lang="en-US">
                  <a:solidFill>
                    <a:srgbClr val="FF0000"/>
                  </a:solidFill>
                  <a:latin typeface="Times New Roman Bold" charset="0"/>
                  <a:cs typeface="Times New Roman Bold" charset="0"/>
                  <a:sym typeface="Times New Roman Bold" charset="0"/>
                </a:rPr>
                <a:t>2.8</a:t>
              </a:r>
            </a:p>
          </p:txBody>
        </p:sp>
      </p:grpSp>
      <p:pic>
        <p:nvPicPr>
          <p:cNvPr id="35913" name="Picture 7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784475"/>
            <a:ext cx="13716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14" name="Picture 7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057401"/>
            <a:ext cx="573088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921" name="Group 81"/>
          <p:cNvGrpSpPr>
            <a:grpSpLocks/>
          </p:cNvGrpSpPr>
          <p:nvPr/>
        </p:nvGrpSpPr>
        <p:grpSpPr bwMode="auto">
          <a:xfrm>
            <a:off x="1524000" y="1901826"/>
            <a:ext cx="9144000" cy="815975"/>
            <a:chOff x="0" y="0"/>
            <a:chExt cx="5760" cy="514"/>
          </a:xfrm>
        </p:grpSpPr>
        <p:grpSp>
          <p:nvGrpSpPr>
            <p:cNvPr id="35917" name="Group 77"/>
            <p:cNvGrpSpPr>
              <a:grpSpLocks/>
            </p:cNvGrpSpPr>
            <p:nvPr/>
          </p:nvGrpSpPr>
          <p:grpSpPr bwMode="auto">
            <a:xfrm>
              <a:off x="0" y="242"/>
              <a:ext cx="5760" cy="272"/>
              <a:chOff x="0" y="0"/>
              <a:chExt cx="5760" cy="272"/>
            </a:xfrm>
          </p:grpSpPr>
          <p:sp>
            <p:nvSpPr>
              <p:cNvPr id="35915" name="Line 75"/>
              <p:cNvSpPr>
                <a:spLocks noChangeShapeType="1"/>
              </p:cNvSpPr>
              <p:nvPr/>
            </p:nvSpPr>
            <p:spPr bwMode="auto">
              <a:xfrm>
                <a:off x="0" y="256"/>
                <a:ext cx="5760" cy="1"/>
              </a:xfrm>
              <a:prstGeom prst="line">
                <a:avLst/>
              </a:prstGeom>
              <a:noFill/>
              <a:ln w="28575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5916" name="Rectangle 76"/>
              <p:cNvSpPr>
                <a:spLocks/>
              </p:cNvSpPr>
              <p:nvPr/>
            </p:nvSpPr>
            <p:spPr bwMode="auto">
              <a:xfrm>
                <a:off x="4242" y="0"/>
                <a:ext cx="440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 algn="ctr">
                  <a:spcBef>
                    <a:spcPts val="1350"/>
                  </a:spcBef>
                </a:pPr>
                <a:r>
                  <a:rPr lang="en-US">
                    <a:solidFill>
                      <a:srgbClr val="FF0000"/>
                    </a:solidFill>
                    <a:latin typeface="Times New Roman Bold" charset="0"/>
                    <a:cs typeface="Times New Roman Bold" charset="0"/>
                    <a:sym typeface="Times New Roman Bold" charset="0"/>
                  </a:rPr>
                  <a:t>3.3</a:t>
                </a:r>
              </a:p>
            </p:txBody>
          </p:sp>
        </p:grpSp>
        <p:grpSp>
          <p:nvGrpSpPr>
            <p:cNvPr id="35920" name="Group 80"/>
            <p:cNvGrpSpPr>
              <a:grpSpLocks/>
            </p:cNvGrpSpPr>
            <p:nvPr/>
          </p:nvGrpSpPr>
          <p:grpSpPr bwMode="auto">
            <a:xfrm>
              <a:off x="4383" y="0"/>
              <a:ext cx="1005" cy="338"/>
              <a:chOff x="0" y="0"/>
              <a:chExt cx="1005" cy="338"/>
            </a:xfrm>
          </p:grpSpPr>
          <p:sp>
            <p:nvSpPr>
              <p:cNvPr id="35918" name="Rectangle 78"/>
              <p:cNvSpPr>
                <a:spLocks/>
              </p:cNvSpPr>
              <p:nvPr/>
            </p:nvSpPr>
            <p:spPr bwMode="auto">
              <a:xfrm>
                <a:off x="0" y="0"/>
                <a:ext cx="100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ym typeface="Arial" charset="0"/>
                  </a:rPr>
                  <a:t>Camera height</a:t>
                </a:r>
              </a:p>
            </p:txBody>
          </p:sp>
          <p:sp>
            <p:nvSpPr>
              <p:cNvPr id="35919" name="Line 79"/>
              <p:cNvSpPr>
                <a:spLocks noChangeShapeType="1"/>
              </p:cNvSpPr>
              <p:nvPr/>
            </p:nvSpPr>
            <p:spPr bwMode="auto">
              <a:xfrm flipH="1">
                <a:off x="225" y="194"/>
                <a:ext cx="288" cy="144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sp>
        <p:nvSpPr>
          <p:cNvPr id="35922" name="Rectangle 82"/>
          <p:cNvSpPr>
            <a:spLocks/>
          </p:cNvSpPr>
          <p:nvPr/>
        </p:nvSpPr>
        <p:spPr bwMode="auto">
          <a:xfrm>
            <a:off x="2362200" y="5562600"/>
            <a:ext cx="7556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/>
            <a:r>
              <a:rPr lang="en-US" sz="2800">
                <a:sym typeface="Arial" charset="0"/>
              </a:rPr>
              <a:t>What is the height of the camera?</a:t>
            </a:r>
          </a:p>
        </p:txBody>
      </p:sp>
      <p:sp>
        <p:nvSpPr>
          <p:cNvPr id="84" name="Text Box 5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94206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72" grpId="0" animBg="1"/>
      <p:bldP spid="35904" grpId="0" animBg="1"/>
      <p:bldP spid="35922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C22DC-2EBF-3210-0D67-E82E14731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Line 1">
            <a:extLst>
              <a:ext uri="{FF2B5EF4-FFF2-40B4-BE49-F238E27FC236}">
                <a16:creationId xmlns:a16="http://schemas.microsoft.com/office/drawing/2014/main" id="{02E8E599-AD9B-D634-092B-9857ED1ED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A9507996-6DA4-EEAF-6142-2E9E12F885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Recall: Horizon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139E77-C92A-1B0B-6135-32C6E5DB4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68338" indent="-5715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ym typeface="Arial Bold" charset="0"/>
              </a:rPr>
              <a:t>What can the horizon tell us about the relative height of scene points and the camera? </a:t>
            </a:r>
            <a:endParaRPr lang="en-US" dirty="0"/>
          </a:p>
          <a:p>
            <a:endParaRPr lang="en-US" dirty="0"/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1C6FA254-4359-CA62-070C-AC8F76574CB1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590" y="2478777"/>
            <a:ext cx="4875248" cy="323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2EDE4FC0-090B-7A59-7FE4-BBEAC93C8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6583364"/>
            <a:ext cx="17315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Image source: S. Seitz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0EDB95-3A99-354A-52C0-69EDA7B3967E}"/>
              </a:ext>
            </a:extLst>
          </p:cNvPr>
          <p:cNvGrpSpPr/>
          <p:nvPr/>
        </p:nvGrpSpPr>
        <p:grpSpPr>
          <a:xfrm>
            <a:off x="7467600" y="2830012"/>
            <a:ext cx="4166266" cy="2363788"/>
            <a:chOff x="2521015" y="1066800"/>
            <a:chExt cx="4166266" cy="2363788"/>
          </a:xfrm>
        </p:grpSpPr>
        <p:sp>
          <p:nvSpPr>
            <p:cNvPr id="8" name="Line 2">
              <a:extLst>
                <a:ext uri="{FF2B5EF4-FFF2-40B4-BE49-F238E27FC236}">
                  <a16:creationId xmlns:a16="http://schemas.microsoft.com/office/drawing/2014/main" id="{08C7387D-9C3E-FA76-A552-0B5F250A6C1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222284" y="1828800"/>
              <a:ext cx="1143000" cy="381000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Line 3">
              <a:extLst>
                <a:ext uri="{FF2B5EF4-FFF2-40B4-BE49-F238E27FC236}">
                  <a16:creationId xmlns:a16="http://schemas.microsoft.com/office/drawing/2014/main" id="{F899C574-C895-ADF9-C936-1DED2D1D40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2284" y="2209800"/>
              <a:ext cx="304800" cy="457200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068AB015-03A6-A5A6-9500-135611A75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5284" y="10668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1845FC4D-A3B4-9AB2-583F-A38BE7EE7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7084" y="1905000"/>
              <a:ext cx="1588" cy="15240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9C35EF22-4D17-7681-04D2-05E5B3FC4DB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25908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4BAB6D18-CEA1-8F54-816E-E7B3BD38B83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1066800"/>
              <a:ext cx="838200" cy="83820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Oval 10">
              <a:extLst>
                <a:ext uri="{FF2B5EF4-FFF2-40B4-BE49-F238E27FC236}">
                  <a16:creationId xmlns:a16="http://schemas.microsoft.com/office/drawing/2014/main" id="{7A242AC9-9A23-36B4-A73D-FAAF1D0AC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6572" y="2166938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0E61CA8D-3FB3-5B3E-0452-86BFF2D23D8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3527084" y="1828800"/>
              <a:ext cx="838200" cy="838200"/>
            </a:xfrm>
            <a:prstGeom prst="line">
              <a:avLst/>
            </a:prstGeom>
            <a:noFill/>
            <a:ln w="28575" cap="flat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FD30F72-DA0D-AC0D-CB2B-5B26837F91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7084" y="2590800"/>
              <a:ext cx="2286000" cy="839788"/>
              <a:chOff x="0" y="0"/>
              <a:chExt cx="1440" cy="529"/>
            </a:xfrm>
          </p:grpSpPr>
          <p:sp>
            <p:nvSpPr>
              <p:cNvPr id="24" name="Line 12">
                <a:extLst>
                  <a:ext uri="{FF2B5EF4-FFF2-40B4-BE49-F238E27FC236}">
                    <a16:creationId xmlns:a16="http://schemas.microsoft.com/office/drawing/2014/main" id="{F8618B75-42BE-78CD-2B3E-759DCA8E20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528"/>
                <a:ext cx="912" cy="1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5" name="Line 13">
                <a:extLst>
                  <a:ext uri="{FF2B5EF4-FFF2-40B4-BE49-F238E27FC236}">
                    <a16:creationId xmlns:a16="http://schemas.microsoft.com/office/drawing/2014/main" id="{709F6D38-AAC9-39DC-3B4E-6AF562C6CE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0"/>
                <a:ext cx="912" cy="1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9A4EBD86-8C3C-4DFA-2098-90608CF858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2" y="0"/>
                <a:ext cx="528" cy="528"/>
              </a:xfrm>
              <a:prstGeom prst="line">
                <a:avLst/>
              </a:prstGeom>
              <a:noFill/>
              <a:ln w="28575" cap="flat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17" name="Group 19">
              <a:extLst>
                <a:ext uri="{FF2B5EF4-FFF2-40B4-BE49-F238E27FC236}">
                  <a16:creationId xmlns:a16="http://schemas.microsoft.com/office/drawing/2014/main" id="{873DD736-52D3-4FC4-9169-DB5D9B454A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7084" y="1828800"/>
              <a:ext cx="2286000" cy="839788"/>
              <a:chOff x="0" y="0"/>
              <a:chExt cx="1440" cy="529"/>
            </a:xfrm>
          </p:grpSpPr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A0BF9D45-E001-F795-CA03-ACB5C59B1E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528"/>
                <a:ext cx="912" cy="1"/>
              </a:xfrm>
              <a:prstGeom prst="line">
                <a:avLst/>
              </a:prstGeom>
              <a:noFill/>
              <a:ln w="19050" cap="flat">
                <a:solidFill>
                  <a:srgbClr val="0066FF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" name="Line 17">
                <a:extLst>
                  <a:ext uri="{FF2B5EF4-FFF2-40B4-BE49-F238E27FC236}">
                    <a16:creationId xmlns:a16="http://schemas.microsoft.com/office/drawing/2014/main" id="{08D47E83-91FB-6102-BDAD-DF7ED9506A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0"/>
                <a:ext cx="912" cy="1"/>
              </a:xfrm>
              <a:prstGeom prst="line">
                <a:avLst/>
              </a:prstGeom>
              <a:noFill/>
              <a:ln w="19050" cap="flat">
                <a:solidFill>
                  <a:srgbClr val="0066FF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3" name="Line 18">
                <a:extLst>
                  <a:ext uri="{FF2B5EF4-FFF2-40B4-BE49-F238E27FC236}">
                    <a16:creationId xmlns:a16="http://schemas.microsoft.com/office/drawing/2014/main" id="{0E0C3513-2371-033F-CB1F-57CEC6169D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2" y="0"/>
                <a:ext cx="528" cy="528"/>
              </a:xfrm>
              <a:prstGeom prst="line">
                <a:avLst/>
              </a:prstGeom>
              <a:noFill/>
              <a:ln w="19050" cap="flat">
                <a:solidFill>
                  <a:srgbClr val="0066FF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18" name="Line 20">
              <a:extLst>
                <a:ext uri="{FF2B5EF4-FFF2-40B4-BE49-F238E27FC236}">
                  <a16:creationId xmlns:a16="http://schemas.microsoft.com/office/drawing/2014/main" id="{6B04CBAA-2E96-38F1-75AE-DF952739B5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8484" y="2209800"/>
              <a:ext cx="2057400" cy="1588"/>
            </a:xfrm>
            <a:prstGeom prst="line">
              <a:avLst/>
            </a:prstGeom>
            <a:noFill/>
            <a:ln w="12700" cap="flat">
              <a:solidFill>
                <a:srgbClr val="0066FF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Text Box 6">
              <a:extLst>
                <a:ext uri="{FF2B5EF4-FFF2-40B4-BE49-F238E27FC236}">
                  <a16:creationId xmlns:a16="http://schemas.microsoft.com/office/drawing/2014/main" id="{1F9E1769-711E-0837-2F3B-F23ABCEC155E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521015" y="2005807"/>
              <a:ext cx="704039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camera</a:t>
              </a:r>
            </a:p>
            <a:p>
              <a:pPr algn="ctr" eaLnBrk="0" hangingPunct="0">
                <a:lnSpc>
                  <a:spcPct val="800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center</a:t>
              </a:r>
            </a:p>
          </p:txBody>
        </p:sp>
        <p:sp>
          <p:nvSpPr>
            <p:cNvPr id="20" name="Text Box 6">
              <a:extLst>
                <a:ext uri="{FF2B5EF4-FFF2-40B4-BE49-F238E27FC236}">
                  <a16:creationId xmlns:a16="http://schemas.microsoft.com/office/drawing/2014/main" id="{50486536-9FF4-F1C2-C913-3D59FBA2E864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560048" y="2950687"/>
              <a:ext cx="11272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dirty="0">
                  <a:solidFill>
                    <a:srgbClr val="000000"/>
                  </a:solidFill>
                  <a:latin typeface="Times New Roman" pitchFamily="18" charset="0"/>
                </a:rPr>
                <a:t>ground plane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20887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3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flipV="1">
            <a:off x="4838700" y="3606799"/>
            <a:ext cx="3048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Line 4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V="1">
            <a:off x="4419600" y="3257549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Rectangle 6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Measuring height without a ruler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B7DA006-BA0D-BF4D-8640-14A2F37E7C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363200" cy="12192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Goal: compute height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from image measurements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B7DA006-BA0D-BF4D-8640-14A2F37E7C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1219200"/>
              </a:xfrm>
              <a:blipFill>
                <a:blip r:embed="rId26"/>
                <a:stretch>
                  <a:fillRect l="-1103" t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8" name="Line 7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648200" y="4324349"/>
            <a:ext cx="838200" cy="8382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Oval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357688" y="390048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8200" name="Group 9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4648200" y="4324349"/>
            <a:ext cx="2286000" cy="838200"/>
            <a:chOff x="1536" y="1584"/>
            <a:chExt cx="1440" cy="528"/>
          </a:xfrm>
        </p:grpSpPr>
        <p:sp>
          <p:nvSpPr>
            <p:cNvPr id="8215" name="Line 1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1536" y="2112"/>
              <a:ext cx="912" cy="0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6" name="Line 1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2064" y="1584"/>
              <a:ext cx="912" cy="0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7" name="Line 12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V="1">
              <a:off x="2448" y="1584"/>
              <a:ext cx="528" cy="528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1" name="Text Box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16663" y="4937125"/>
            <a:ext cx="16818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 dirty="0">
                <a:solidFill>
                  <a:srgbClr val="000000"/>
                </a:solidFill>
                <a:latin typeface="+mn-lt"/>
              </a:rPr>
              <a:t>ground plane</a:t>
            </a:r>
          </a:p>
        </p:txBody>
      </p:sp>
      <p:sp>
        <p:nvSpPr>
          <p:cNvPr id="8202" name="Line 14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6019800" y="3333749"/>
            <a:ext cx="0" cy="1371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Oval 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984875" y="4629149"/>
            <a:ext cx="76200" cy="762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8204" name="Oval 1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984875" y="325754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8206" name="Group 20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4419600" y="3257549"/>
            <a:ext cx="1066800" cy="1143000"/>
            <a:chOff x="1392" y="912"/>
            <a:chExt cx="672" cy="720"/>
          </a:xfrm>
        </p:grpSpPr>
        <p:sp>
          <p:nvSpPr>
            <p:cNvPr id="8211" name="Line 21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1392" y="1104"/>
              <a:ext cx="192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2" name="Line 22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H="1">
              <a:off x="1872" y="912"/>
              <a:ext cx="192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3" name="Line 23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V="1">
              <a:off x="1392" y="1440"/>
              <a:ext cx="48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4" name="Line 24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1584" y="912"/>
              <a:ext cx="48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7" name="Line 25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4419600" y="3943349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Oval 2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105400" y="356234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8209" name="Oval 2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00600" y="4095749"/>
            <a:ext cx="76200" cy="762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10" name="Text Box 29"/>
              <p:cNvSpPr txBox="1"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6019801" y="3790950"/>
                <a:ext cx="44223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8210" name="Text Box 2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6019801" y="3790950"/>
                <a:ext cx="442236" cy="40011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13">
            <a:extLst>
              <a:ext uri="{FF2B5EF4-FFF2-40B4-BE49-F238E27FC236}">
                <a16:creationId xmlns:a16="http://schemas.microsoft.com/office/drawing/2014/main" id="{3B2D61EE-B39A-9B49-B214-151F56309C46}"/>
              </a:ext>
            </a:extLst>
          </p:cNvPr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438400" y="3740089"/>
            <a:ext cx="18790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 dirty="0">
                <a:solidFill>
                  <a:srgbClr val="000000"/>
                </a:solidFill>
                <a:latin typeface="+mn-lt"/>
              </a:rPr>
              <a:t>Camera center</a:t>
            </a:r>
          </a:p>
        </p:txBody>
      </p:sp>
    </p:spTree>
    <p:extLst>
      <p:ext uri="{BB962C8B-B14F-4D97-AF65-F5344CB8AC3E}">
        <p14:creationId xmlns:p14="http://schemas.microsoft.com/office/powerpoint/2010/main" val="36847616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2">
            <a:extLst>
              <a:ext uri="{FF2B5EF4-FFF2-40B4-BE49-F238E27FC236}">
                <a16:creationId xmlns:a16="http://schemas.microsoft.com/office/drawing/2014/main" id="{28A70707-7F29-004A-9D87-B381C1E17418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1554164" y="2693988"/>
            <a:ext cx="9113837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7170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524000" y="2693988"/>
            <a:ext cx="9139238" cy="4159250"/>
            <a:chOff x="1050" y="1976"/>
            <a:chExt cx="3862" cy="1830"/>
          </a:xfrm>
        </p:grpSpPr>
        <p:sp>
          <p:nvSpPr>
            <p:cNvPr id="7188" name="Line 4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5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6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7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8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9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10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11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12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13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14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9" name="Line 15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0" name="Line 16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71" name="Group 17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 flipH="1">
            <a:off x="1530350" y="2698750"/>
            <a:ext cx="9118600" cy="4159250"/>
            <a:chOff x="1050" y="1976"/>
            <a:chExt cx="3862" cy="1830"/>
          </a:xfrm>
        </p:grpSpPr>
        <p:sp>
          <p:nvSpPr>
            <p:cNvPr id="7175" name="Line 18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1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2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2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22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23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24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25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26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27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28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29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30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2" name="Rectangle 31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dirty="0"/>
              <a:t>Measuring height without a ruler</a:t>
            </a:r>
          </a:p>
        </p:txBody>
      </p:sp>
      <p:pic>
        <p:nvPicPr>
          <p:cNvPr id="7173" name="Picture 92" descr="column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952500"/>
            <a:ext cx="9429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98" descr="Picture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0"/>
            <a:ext cx="552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36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Line 2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1554164" y="2693988"/>
            <a:ext cx="9113837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11268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524000" y="2693988"/>
            <a:ext cx="9139238" cy="4159250"/>
            <a:chOff x="1050" y="1976"/>
            <a:chExt cx="3862" cy="1830"/>
          </a:xfrm>
        </p:grpSpPr>
        <p:sp>
          <p:nvSpPr>
            <p:cNvPr id="11324" name="Line 4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5" name="Line 5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6" name="Line 6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7" name="Line 7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8" name="Line 8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9" name="Line 9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0" name="Line 10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1" name="Line 11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2" name="Line 12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3" name="Line 13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4" name="Line 14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5" name="Line 15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6" name="Line 16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grpSp>
        <p:nvGrpSpPr>
          <p:cNvPr id="11269" name="Group 17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 flipH="1">
            <a:off x="1530350" y="2698750"/>
            <a:ext cx="9118600" cy="4159250"/>
            <a:chOff x="1050" y="1976"/>
            <a:chExt cx="3862" cy="1830"/>
          </a:xfrm>
        </p:grpSpPr>
        <p:sp>
          <p:nvSpPr>
            <p:cNvPr id="11311" name="Line 18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2" name="Line 19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3" name="Line 20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4" name="Line 21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5" name="Line 22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6" name="Line 23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7" name="Line 24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8" name="Line 25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9" name="Line 26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0" name="Line 27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1" name="Line 28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2" name="Line 29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3" name="Line 30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pic>
        <p:nvPicPr>
          <p:cNvPr id="11271" name="Picture 92" descr="column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952500"/>
            <a:ext cx="9429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Oval 9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7600" y="9906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pic>
        <p:nvPicPr>
          <p:cNvPr id="11273" name="Picture 98" descr="Picture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0"/>
            <a:ext cx="552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Line 9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8153400" y="1066800"/>
            <a:ext cx="0" cy="373380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5" name="Text Box 106"/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8206867" y="2748992"/>
                <a:ext cx="457200" cy="5191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0099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8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11275" name="Text Box 10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8206867" y="2748992"/>
                <a:ext cx="457200" cy="519113"/>
              </a:xfrm>
              <a:prstGeom prst="rect">
                <a:avLst/>
              </a:prstGeom>
              <a:blipFill>
                <a:blip r:embed="rId58"/>
                <a:stretch>
                  <a:fillRect l="-2703" r="-2703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6" name="Line 107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5943600" y="2362200"/>
            <a:ext cx="0" cy="160020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7" name="Text Box 108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5997067" y="2844963"/>
                <a:ext cx="450216" cy="5191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009900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</m:oMath>
                  </m:oMathPara>
                </a14:m>
                <a:endParaRPr lang="en-US" sz="28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11277" name="Text Box 10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9"/>
                </p:custDataLst>
              </p:nvPr>
            </p:nvSpPr>
            <p:spPr bwMode="auto">
              <a:xfrm>
                <a:off x="5997067" y="2844963"/>
                <a:ext cx="450216" cy="519113"/>
              </a:xfrm>
              <a:prstGeom prst="rect">
                <a:avLst/>
              </a:prstGeom>
              <a:blipFill>
                <a:blip r:embed="rId60"/>
                <a:stretch>
                  <a:fillRect l="-5405" r="-8108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80" name="Text Box 119"/>
              <p:cNvSpPr txBox="1"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6819901" y="699293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sz="28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0" name="Text Box 11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6819901" y="699293"/>
                <a:ext cx="533400" cy="519113"/>
              </a:xfrm>
              <a:prstGeom prst="rect">
                <a:avLst/>
              </a:prstGeom>
              <a:blipFill>
                <a:blip r:embed="rId6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81" name="Text Box 120"/>
              <p:cNvSpPr txBox="1"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7271546" y="4758445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8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1" name="Text Box 12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7271546" y="4758445"/>
                <a:ext cx="533400" cy="519113"/>
              </a:xfrm>
              <a:prstGeom prst="rect">
                <a:avLst/>
              </a:prstGeom>
              <a:blipFill>
                <a:blip r:embed="rId6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08" name="Line 112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2667000" y="2057400"/>
            <a:ext cx="4876800" cy="6858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309" name="Oval 11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467600" y="19812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10" name="Text Box 121"/>
              <p:cNvSpPr txBox="1"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7305676" y="1470828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28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310" name="Text Box 12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7305676" y="1470828"/>
                <a:ext cx="533400" cy="519113"/>
              </a:xfrm>
              <a:prstGeom prst="rect">
                <a:avLst/>
              </a:prstGeom>
              <a:blipFill>
                <a:blip r:embed="rId6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131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6874675" y="2133599"/>
            <a:ext cx="671513" cy="2509839"/>
            <a:chOff x="4137" y="1296"/>
            <a:chExt cx="423" cy="1728"/>
          </a:xfrm>
        </p:grpSpPr>
        <p:sp>
          <p:nvSpPr>
            <p:cNvPr id="11304" name="Line 126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4560" y="1296"/>
              <a:ext cx="0" cy="1728"/>
            </a:xfrm>
            <a:prstGeom prst="line">
              <a:avLst/>
            </a:prstGeom>
            <a:noFill/>
            <a:ln w="6350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05" name="Text Box 127"/>
                <p:cNvSpPr txBox="1">
                  <a:spLocks noChangeArrowheads="1"/>
                </p:cNvSpPr>
                <p:nvPr>
                  <p:custDataLst>
                    <p:tags r:id="rId26"/>
                  </p:custDataLst>
                </p:nvPr>
              </p:nvSpPr>
              <p:spPr bwMode="auto">
                <a:xfrm>
                  <a:off x="4137" y="1845"/>
                  <a:ext cx="288" cy="3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dirty="0" smtClean="0">
                            <a:solidFill>
                              <a:srgbClr val="00990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oMath>
                    </m:oMathPara>
                  </a14:m>
                  <a:endParaRPr lang="en-US" sz="2800" b="1" dirty="0">
                    <a:solidFill>
                      <a:srgbClr val="009900"/>
                    </a:solidFill>
                  </a:endParaRPr>
                </a:p>
              </p:txBody>
            </p:sp>
          </mc:Choice>
          <mc:Fallback xmlns="">
            <p:sp>
              <p:nvSpPr>
                <p:cNvPr id="11305" name="Text Box 127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67"/>
                  </p:custDataLst>
                </p:nvPr>
              </p:nvSpPr>
              <p:spPr bwMode="auto">
                <a:xfrm>
                  <a:off x="4137" y="1845"/>
                  <a:ext cx="288" cy="327"/>
                </a:xfrm>
                <a:prstGeom prst="rect">
                  <a:avLst/>
                </a:prstGeom>
                <a:blipFill>
                  <a:blip r:embed="rId68"/>
                  <a:stretch>
                    <a:fillRect l="-5405" r="-8108" b="-526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285" name="Oval 11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410200" y="22860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86" name="Text Box 133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5181600" y="3886200"/>
                <a:ext cx="685800" cy="519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0" i="1" baseline="-25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6" name="Text Box 13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5181600" y="3886200"/>
                <a:ext cx="685800" cy="519112"/>
              </a:xfrm>
              <a:prstGeom prst="rect">
                <a:avLst/>
              </a:prstGeom>
              <a:blipFill>
                <a:blip r:embed="rId83"/>
                <a:stretch>
                  <a:fillRect b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87" name="Text Box 134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5181600" y="1752601"/>
                <a:ext cx="6858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800" b="0" i="1" baseline="-25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7" name="Text Box 13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5181600" y="1752601"/>
                <a:ext cx="685800" cy="519113"/>
              </a:xfrm>
              <a:prstGeom prst="rect">
                <a:avLst/>
              </a:prstGeom>
              <a:blipFill>
                <a:blip r:embed="rId85"/>
                <a:stretch>
                  <a:fillRect b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02" name="Line 10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2667000" y="2743200"/>
            <a:ext cx="4876800" cy="19812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303" name="Oval 11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624138" y="2646363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01" name="Text Box 135"/>
              <p:cNvSpPr txBox="1"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667000" y="2224088"/>
                <a:ext cx="381000" cy="519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en-US" sz="28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301" name="Text Box 13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6"/>
                </p:custDataLst>
              </p:nvPr>
            </p:nvSpPr>
            <p:spPr bwMode="auto">
              <a:xfrm>
                <a:off x="2667000" y="2224088"/>
                <a:ext cx="381000" cy="519112"/>
              </a:xfrm>
              <a:prstGeom prst="rect">
                <a:avLst/>
              </a:prstGeom>
              <a:blipFill>
                <a:blip r:embed="rId8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93" name="Oval 11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410200" y="38100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1294" name="Oval 97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7467600" y="46482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6B08A-B27B-664E-BAA3-76401645F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height without a ruler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E55BED-6AD4-EC4D-A8A2-32E5A2DA1150}"/>
                  </a:ext>
                </a:extLst>
              </p:cNvPr>
              <p:cNvSpPr txBox="1"/>
              <p:nvPr/>
            </p:nvSpPr>
            <p:spPr>
              <a:xfrm>
                <a:off x="1447800" y="5490275"/>
                <a:ext cx="7947304" cy="70185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tx1"/>
                    </a:solidFill>
                  </a:rPr>
                  <a:t>To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we need to do some extra work…   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E55BED-6AD4-EC4D-A8A2-32E5A2DA1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490275"/>
                <a:ext cx="7947304" cy="701859"/>
              </a:xfrm>
              <a:prstGeom prst="rect">
                <a:avLst/>
              </a:prstGeom>
              <a:blipFill>
                <a:blip r:embed="rId88"/>
                <a:stretch>
                  <a:fillRect l="-1276" r="-478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519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/>
      <p:bldP spid="11274" grpId="0" animBg="1"/>
      <p:bldP spid="11275" grpId="0" animBg="1"/>
      <p:bldP spid="11276" grpId="0" animBg="1"/>
      <p:bldP spid="11277" grpId="0" animBg="1"/>
      <p:bldP spid="11280" grpId="0"/>
      <p:bldP spid="11281" grpId="0"/>
      <p:bldP spid="11308" grpId="0" animBg="1"/>
      <p:bldP spid="11309" grpId="0" animBg="1"/>
      <p:bldP spid="11310" grpId="0"/>
      <p:bldP spid="11285" grpId="0" animBg="1"/>
      <p:bldP spid="11286" grpId="0"/>
      <p:bldP spid="11287" grpId="0"/>
      <p:bldP spid="11302" grpId="0" animBg="1"/>
      <p:bldP spid="11303" grpId="0" animBg="1"/>
      <p:bldP spid="11301" grpId="0"/>
      <p:bldP spid="11293" grpId="0" animBg="1"/>
      <p:bldP spid="11294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286" name="Text Box 14"/>
              <p:cNvSpPr txBox="1">
                <a:spLocks noChangeArrowheads="1"/>
              </p:cNvSpPr>
              <p:nvPr>
                <p:custDataLst>
                  <p:tags r:id="rId1"/>
                </p:custDataLst>
              </p:nvPr>
            </p:nvSpPr>
            <p:spPr bwMode="auto">
              <a:xfrm>
                <a:off x="2071595" y="3192351"/>
                <a:ext cx="70802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sz="200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0286" name="Text Box 1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2071595" y="3192351"/>
                <a:ext cx="708025" cy="40011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42" name="Group 27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2028824" y="4051300"/>
            <a:ext cx="3035300" cy="1112838"/>
            <a:chOff x="1536" y="1584"/>
            <a:chExt cx="1440" cy="528"/>
          </a:xfrm>
        </p:grpSpPr>
        <p:sp>
          <p:nvSpPr>
            <p:cNvPr id="10295" name="Line 28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1536" y="2112"/>
              <a:ext cx="912" cy="0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6" name="Line 29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064" y="1584"/>
              <a:ext cx="912" cy="0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7" name="Line 30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 flipV="1">
              <a:off x="2448" y="1584"/>
              <a:ext cx="528" cy="528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0518" name="Line 6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2282825" y="3111501"/>
            <a:ext cx="376237" cy="71125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9" name="Line 4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676399" y="3536951"/>
            <a:ext cx="2133601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0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725611" y="3544889"/>
            <a:ext cx="2124076" cy="10112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1" name="Line 8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1725611" y="2635251"/>
            <a:ext cx="2124076" cy="9096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3" name="Oval 1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30436" y="3748088"/>
            <a:ext cx="101600" cy="100013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94" name="Oval 1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86011" y="3482976"/>
            <a:ext cx="101600" cy="1016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92" name="Oval 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613024" y="3073401"/>
            <a:ext cx="101600" cy="1000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87" name="Text Box 7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2403475" y="2816226"/>
                <a:ext cx="35618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0287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2403475" y="2816226"/>
                <a:ext cx="356188" cy="400110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88" name="Text Box 15"/>
              <p:cNvSpPr txBox="1"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729080" y="3660882"/>
                <a:ext cx="708025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0288" name="Text Box 1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1729080" y="3660882"/>
                <a:ext cx="708025" cy="396875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0" name="Rectangle 20"/>
          <p:cNvSpPr>
            <a:spLocks noGrp="1" noChangeArrowheads="1"/>
          </p:cNvSpPr>
          <p:nvPr>
            <p:ph type="title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Measuring height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51" name="Text Box 21"/>
              <p:cNvSpPr txBox="1"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3733799" y="4556126"/>
                <a:ext cx="2264018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sz="2000" dirty="0">
                    <a:latin typeface="Times New Roman" charset="0"/>
                  </a:rPr>
                  <a:t>:</a:t>
                </a:r>
                <a:r>
                  <a:rPr lang="en-US" sz="2000" b="1" dirty="0">
                    <a:solidFill>
                      <a:srgbClr val="7030A0"/>
                    </a:solidFill>
                    <a:latin typeface="Times New Roman" charset="0"/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bottom of object</a:t>
                </a:r>
              </a:p>
            </p:txBody>
          </p:sp>
        </mc:Choice>
        <mc:Fallback xmlns="">
          <p:sp>
            <p:nvSpPr>
              <p:cNvPr id="10251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3733799" y="4556126"/>
                <a:ext cx="2264018" cy="400110"/>
              </a:xfrm>
              <a:prstGeom prst="rect">
                <a:avLst/>
              </a:prstGeom>
              <a:blipFill>
                <a:blip r:embed="rId45"/>
                <a:stretch>
                  <a:fillRect t="-6250" r="-1676" b="-2500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2" name="Text Box 22"/>
              <p:cNvSpPr txBox="1"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3898900" y="2362201"/>
                <a:ext cx="181562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Times New Roman" charset="0"/>
                  </a:rPr>
                  <a:t>:</a:t>
                </a:r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top of object</a:t>
                </a:r>
              </a:p>
            </p:txBody>
          </p:sp>
        </mc:Choice>
        <mc:Fallback xmlns="">
          <p:sp>
            <p:nvSpPr>
              <p:cNvPr id="10252" name="Text Box 2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3898900" y="2362201"/>
                <a:ext cx="1815625" cy="400110"/>
              </a:xfrm>
              <a:prstGeom prst="rect">
                <a:avLst/>
              </a:prstGeom>
              <a:blipFill>
                <a:blip r:embed="rId47"/>
                <a:stretch>
                  <a:fillRect t="-6061" r="-2083" b="-21212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3" name="Text Box 23"/>
              <p:cNvSpPr txBox="1"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886200" y="3184525"/>
                <a:ext cx="210166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0" hangingPunct="0"/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Times New Roman" charset="0"/>
                  </a:rPr>
                  <a:t>:</a:t>
                </a:r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reference point</a:t>
                </a:r>
              </a:p>
            </p:txBody>
          </p:sp>
        </mc:Choice>
        <mc:Fallback xmlns="">
          <p:sp>
            <p:nvSpPr>
              <p:cNvPr id="10253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3886200" y="3184525"/>
                <a:ext cx="2101666" cy="400110"/>
              </a:xfrm>
              <a:prstGeom prst="rect">
                <a:avLst/>
              </a:prstGeom>
              <a:blipFill>
                <a:blip r:embed="rId49"/>
                <a:stretch>
                  <a:fillRect t="-6250" r="-2410" b="-2500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4" name="Line 24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3849686" y="2597149"/>
            <a:ext cx="9525" cy="1884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Line 26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2028824" y="4051300"/>
            <a:ext cx="1112838" cy="111283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Text Box 3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514599" y="5162550"/>
            <a:ext cx="15671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>
                <a:solidFill>
                  <a:srgbClr val="000000"/>
                </a:solidFill>
              </a:rPr>
              <a:t>ground plane</a:t>
            </a:r>
          </a:p>
        </p:txBody>
      </p:sp>
      <p:sp>
        <p:nvSpPr>
          <p:cNvPr id="10257" name="Line 32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V="1">
            <a:off x="3657599" y="2667001"/>
            <a:ext cx="0" cy="18891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8" name="Oval 33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78249" y="4456114"/>
            <a:ext cx="147638" cy="147637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59" name="Oval 34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78249" y="2597150"/>
            <a:ext cx="147638" cy="1476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60" name="Text Box 40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276599" y="3565526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 i="1" dirty="0">
                <a:solidFill>
                  <a:srgbClr val="FF0000"/>
                </a:solidFill>
                <a:latin typeface="Times New Roman" charset="0"/>
              </a:rPr>
              <a:t>H</a:t>
            </a:r>
          </a:p>
        </p:txBody>
      </p:sp>
      <p:sp>
        <p:nvSpPr>
          <p:cNvPr id="10261" name="Oval 4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770313" y="3467100"/>
            <a:ext cx="147637" cy="147638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6" name="Group 58"/>
          <p:cNvGrpSpPr>
            <a:grpSpLocks/>
          </p:cNvGrpSpPr>
          <p:nvPr>
            <p:custDataLst>
              <p:tags r:id="rId24"/>
            </p:custDataLst>
          </p:nvPr>
        </p:nvGrpSpPr>
        <p:grpSpPr bwMode="auto">
          <a:xfrm>
            <a:off x="1219200" y="2635250"/>
            <a:ext cx="1922463" cy="1517650"/>
            <a:chOff x="336" y="1660"/>
            <a:chExt cx="1211" cy="9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75" name="Text Box 25"/>
                <p:cNvSpPr txBox="1">
                  <a:spLocks noChangeArrowheads="1"/>
                </p:cNvSpPr>
                <p:nvPr>
                  <p:custDataLst>
                    <p:tags r:id="rId27"/>
                  </p:custDataLst>
                </p:nvPr>
              </p:nvSpPr>
              <p:spPr bwMode="auto">
                <a:xfrm>
                  <a:off x="336" y="2170"/>
                  <a:ext cx="25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oMath>
                    </m:oMathPara>
                  </a14:m>
                  <a:endParaRPr lang="en-US" sz="2000" dirty="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10275" name="Text 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56"/>
                  </p:custDataLst>
                </p:nvPr>
              </p:nvSpPr>
              <p:spPr bwMode="auto">
                <a:xfrm>
                  <a:off x="336" y="2170"/>
                  <a:ext cx="258" cy="252"/>
                </a:xfrm>
                <a:prstGeom prst="rect">
                  <a:avLst/>
                </a:prstGeom>
                <a:blipFill>
                  <a:blip r:embed="rId5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276" name="Group 53"/>
            <p:cNvGrpSpPr>
              <a:grpSpLocks/>
            </p:cNvGrpSpPr>
            <p:nvPr/>
          </p:nvGrpSpPr>
          <p:grpSpPr bwMode="auto">
            <a:xfrm>
              <a:off x="603" y="1660"/>
              <a:ext cx="944" cy="956"/>
              <a:chOff x="603" y="1660"/>
              <a:chExt cx="944" cy="956"/>
            </a:xfrm>
          </p:grpSpPr>
          <p:grpSp>
            <p:nvGrpSpPr>
              <p:cNvPr id="10277" name="Group 35"/>
              <p:cNvGrpSpPr>
                <a:grpSpLocks/>
              </p:cNvGrpSpPr>
              <p:nvPr/>
            </p:nvGrpSpPr>
            <p:grpSpPr bwMode="auto">
              <a:xfrm>
                <a:off x="655" y="1660"/>
                <a:ext cx="892" cy="956"/>
                <a:chOff x="1392" y="912"/>
                <a:chExt cx="672" cy="720"/>
              </a:xfrm>
            </p:grpSpPr>
            <p:sp>
              <p:nvSpPr>
                <p:cNvPr id="10279" name="Line 36"/>
                <p:cNvSpPr>
                  <a:spLocks noChangeShapeType="1"/>
                </p:cNvSpPr>
                <p:nvPr>
                  <p:custDataLst>
                    <p:tags r:id="rId29"/>
                  </p:custDataLst>
                </p:nvPr>
              </p:nvSpPr>
              <p:spPr bwMode="auto">
                <a:xfrm flipH="1">
                  <a:off x="1392" y="1104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0" name="Line 37"/>
                <p:cNvSpPr>
                  <a:spLocks noChangeShapeType="1"/>
                </p:cNvSpPr>
                <p:nvPr>
                  <p:custDataLst>
                    <p:tags r:id="rId30"/>
                  </p:custDataLst>
                </p:nvPr>
              </p:nvSpPr>
              <p:spPr bwMode="auto">
                <a:xfrm flipH="1">
                  <a:off x="1872" y="912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1" name="Line 38"/>
                <p:cNvSpPr>
                  <a:spLocks noChangeShapeType="1"/>
                </p:cNvSpPr>
                <p:nvPr>
                  <p:custDataLst>
                    <p:tags r:id="rId31"/>
                  </p:custDataLst>
                </p:nvPr>
              </p:nvSpPr>
              <p:spPr bwMode="auto">
                <a:xfrm flipV="1">
                  <a:off x="1392" y="1440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2" name="Line 39"/>
                <p:cNvSpPr>
                  <a:spLocks noChangeShapeType="1"/>
                </p:cNvSpPr>
                <p:nvPr>
                  <p:custDataLst>
                    <p:tags r:id="rId32"/>
                  </p:custDataLst>
                </p:nvPr>
              </p:nvSpPr>
              <p:spPr bwMode="auto">
                <a:xfrm flipV="1">
                  <a:off x="1584" y="912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278" name="Oval 48"/>
              <p:cNvSpPr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603" y="2197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</p:grpSp>
      <p:sp>
        <p:nvSpPr>
          <p:cNvPr id="10271" name="Line 80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V="1">
            <a:off x="4038599" y="3581401"/>
            <a:ext cx="0" cy="9810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8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4038600" y="3657600"/>
            <a:ext cx="35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 i="1" dirty="0">
                <a:solidFill>
                  <a:srgbClr val="FF0000"/>
                </a:solidFill>
                <a:latin typeface="Times New Roman" charset="0"/>
              </a:rPr>
              <a:t>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FBB08C-473B-E740-B512-A53CA70CBCDB}"/>
              </a:ext>
            </a:extLst>
          </p:cNvPr>
          <p:cNvSpPr/>
          <p:nvPr/>
        </p:nvSpPr>
        <p:spPr>
          <a:xfrm>
            <a:off x="6634402" y="2318772"/>
            <a:ext cx="44907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To make 3D measurements based on image observations, we need an </a:t>
            </a:r>
            <a:r>
              <a:rPr lang="en-US" dirty="0">
                <a:solidFill>
                  <a:srgbClr val="C00000"/>
                </a:solidFill>
              </a:rPr>
              <a:t>invariant </a:t>
            </a:r>
            <a:r>
              <a:rPr lang="en-US" dirty="0"/>
              <a:t>that does not change under perspective projection from 3D to 2D</a:t>
            </a:r>
          </a:p>
        </p:txBody>
      </p:sp>
    </p:spTree>
    <p:extLst>
      <p:ext uri="{BB962C8B-B14F-4D97-AF65-F5344CB8AC3E}">
        <p14:creationId xmlns:p14="http://schemas.microsoft.com/office/powerpoint/2010/main" val="159374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6" grpId="0"/>
      <p:bldP spid="10289" grpId="0" animBg="1"/>
      <p:bldP spid="10294" grpId="0" animBg="1"/>
      <p:bldP spid="10253" grpId="0"/>
      <p:bldP spid="10257" grpId="0" animBg="1"/>
      <p:bldP spid="10260" grpId="0"/>
      <p:bldP spid="10261" grpId="0" animBg="1"/>
      <p:bldP spid="10271" grpId="0" animBg="1"/>
      <p:bldP spid="10272" grpId="0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Cross-ratio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838200" y="914400"/>
            <a:ext cx="10515600" cy="525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Defined for four collinear points, invariant to projective transformations, including perspective projection from 3D to 2D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Also invariant to permutation of the points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</p:txBody>
      </p:sp>
      <p:sp>
        <p:nvSpPr>
          <p:cNvPr id="318469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352800" y="4474517"/>
            <a:ext cx="274320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8471" name="Oval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19600" y="5388917"/>
            <a:ext cx="152400" cy="152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8474" name="Text Box 10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3823447" y="5862935"/>
                <a:ext cx="59663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318474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3823447" y="5862935"/>
                <a:ext cx="596638" cy="461665"/>
              </a:xfrm>
              <a:prstGeom prst="rect">
                <a:avLst/>
              </a:prstGeom>
              <a:blipFill>
                <a:blip r:embed="rId20"/>
                <a:stretch>
                  <a:fillRect b="-2703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 bwMode="auto">
          <a:xfrm>
            <a:off x="2743200" y="3179117"/>
            <a:ext cx="1187450" cy="25908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endCxn id="318471" idx="1"/>
          </p:cNvCxnSpPr>
          <p:nvPr/>
        </p:nvCxnSpPr>
        <p:spPr bwMode="auto">
          <a:xfrm>
            <a:off x="2743200" y="3179117"/>
            <a:ext cx="1698718" cy="22321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743200" y="3179117"/>
            <a:ext cx="2590800" cy="17589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743201" y="3179118"/>
            <a:ext cx="2957513" cy="154146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Line 5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352800" y="3331517"/>
            <a:ext cx="838200" cy="2209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8472" name="Oval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57800" y="4861867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18473" name="Oval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614988" y="4644380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" name="Oval 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491752" y="4876154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8" name="Oval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657600" y="4434036"/>
            <a:ext cx="152400" cy="152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9" name="Oval 8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854450" y="3922066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" name="Oval 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927475" y="3769666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18470" name="Oval 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854450" y="5731817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10">
                <a:extLst>
                  <a:ext uri="{FF2B5EF4-FFF2-40B4-BE49-F238E27FC236}">
                    <a16:creationId xmlns:a16="http://schemas.microsoft.com/office/drawing/2014/main" id="{C069214B-02A4-0542-AA9A-3A5050742812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433047" y="5488724"/>
                <a:ext cx="58701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23" name="Text Box 10">
                <a:extLst>
                  <a:ext uri="{FF2B5EF4-FFF2-40B4-BE49-F238E27FC236}">
                    <a16:creationId xmlns:a16="http://schemas.microsoft.com/office/drawing/2014/main" id="{C069214B-02A4-0542-AA9A-3A5050742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433047" y="5488724"/>
                <a:ext cx="587019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10">
                <a:extLst>
                  <a:ext uri="{FF2B5EF4-FFF2-40B4-BE49-F238E27FC236}">
                    <a16:creationId xmlns:a16="http://schemas.microsoft.com/office/drawing/2014/main" id="{6029B1B4-D682-6B41-809F-6DD06BCBA165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5228825" y="4999026"/>
                <a:ext cx="58701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24" name="Text Box 10">
                <a:extLst>
                  <a:ext uri="{FF2B5EF4-FFF2-40B4-BE49-F238E27FC236}">
                    <a16:creationId xmlns:a16="http://schemas.microsoft.com/office/drawing/2014/main" id="{6029B1B4-D682-6B41-809F-6DD06BCBA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5228825" y="4999026"/>
                <a:ext cx="587019" cy="461665"/>
              </a:xfrm>
              <a:prstGeom prst="rect">
                <a:avLst/>
              </a:prstGeom>
              <a:blipFill>
                <a:blip r:embed="rId24"/>
                <a:stretch>
                  <a:fillRect b="-2703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Box 10">
                <a:extLst>
                  <a:ext uri="{FF2B5EF4-FFF2-40B4-BE49-F238E27FC236}">
                    <a16:creationId xmlns:a16="http://schemas.microsoft.com/office/drawing/2014/main" id="{F1F0A262-DAF9-F940-9EAD-F119E81E5CFB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5763932" y="4667080"/>
                <a:ext cx="58701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25" name="Text Box 10">
                <a:extLst>
                  <a:ext uri="{FF2B5EF4-FFF2-40B4-BE49-F238E27FC236}">
                    <a16:creationId xmlns:a16="http://schemas.microsoft.com/office/drawing/2014/main" id="{F1F0A262-DAF9-F940-9EAD-F119E81E5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5763932" y="4667080"/>
                <a:ext cx="587019" cy="46166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DE73F7A-686E-7142-A97C-95818C73E279}"/>
                  </a:ext>
                </a:extLst>
              </p:cNvPr>
              <p:cNvSpPr txBox="1"/>
              <p:nvPr/>
            </p:nvSpPr>
            <p:spPr>
              <a:xfrm>
                <a:off x="7125730" y="3672866"/>
                <a:ext cx="3613874" cy="9980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f>
                        <m:f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DE73F7A-686E-7142-A97C-95818C73E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730" y="3672866"/>
                <a:ext cx="3613874" cy="998030"/>
              </a:xfrm>
              <a:prstGeom prst="rect">
                <a:avLst/>
              </a:prstGeom>
              <a:blipFill>
                <a:blip r:embed="rId27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915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286" name="Text Box 14"/>
              <p:cNvSpPr txBox="1">
                <a:spLocks noChangeArrowheads="1"/>
              </p:cNvSpPr>
              <p:nvPr>
                <p:custDataLst>
                  <p:tags r:id="rId1"/>
                </p:custDataLst>
              </p:nvPr>
            </p:nvSpPr>
            <p:spPr bwMode="auto">
              <a:xfrm>
                <a:off x="2057400" y="3573291"/>
                <a:ext cx="70802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sz="200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0286" name="Text Box 1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2057400" y="3573291"/>
                <a:ext cx="708025" cy="40011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42" name="Group 27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2028824" y="4432240"/>
            <a:ext cx="3035300" cy="1112838"/>
            <a:chOff x="1536" y="1584"/>
            <a:chExt cx="1440" cy="528"/>
          </a:xfrm>
        </p:grpSpPr>
        <p:sp>
          <p:nvSpPr>
            <p:cNvPr id="10295" name="Line 28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1536" y="2112"/>
              <a:ext cx="912" cy="0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6" name="Line 29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064" y="1584"/>
              <a:ext cx="912" cy="0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7" name="Line 30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 flipV="1">
              <a:off x="2448" y="1584"/>
              <a:ext cx="528" cy="528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0518" name="Line 6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2282825" y="3492441"/>
            <a:ext cx="376237" cy="71125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9" name="Line 4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676399" y="3917891"/>
            <a:ext cx="2133601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0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725611" y="3925829"/>
            <a:ext cx="2124076" cy="10112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1" name="Line 8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1725611" y="3016191"/>
            <a:ext cx="2124076" cy="9096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3" name="Oval 1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30436" y="4129028"/>
            <a:ext cx="101600" cy="100013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94" name="Oval 1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86011" y="3863916"/>
            <a:ext cx="101600" cy="1016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92" name="Oval 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613024" y="3454341"/>
            <a:ext cx="101600" cy="1000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87" name="Text Box 7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2403475" y="3197166"/>
                <a:ext cx="35618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0287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2403475" y="3197166"/>
                <a:ext cx="356188" cy="400110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88" name="Text Box 15"/>
              <p:cNvSpPr txBox="1"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729080" y="4041822"/>
                <a:ext cx="708025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0288" name="Text Box 1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1729080" y="4041822"/>
                <a:ext cx="708025" cy="396875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0" name="Rectangle 20"/>
          <p:cNvSpPr>
            <a:spLocks noGrp="1" noChangeArrowheads="1"/>
          </p:cNvSpPr>
          <p:nvPr>
            <p:ph type="title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Measuring height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ADC2D-4205-C944-B1AD-592DDBD3A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13538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need a fourth point to compute a cross-ratio – what could it be?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51" name="Text Box 21"/>
              <p:cNvSpPr txBox="1"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3733799" y="4937066"/>
                <a:ext cx="2264018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sz="2000" dirty="0">
                    <a:latin typeface="Times New Roman" charset="0"/>
                  </a:rPr>
                  <a:t>:</a:t>
                </a:r>
                <a:r>
                  <a:rPr lang="en-US" sz="2000" b="1" dirty="0">
                    <a:solidFill>
                      <a:srgbClr val="7030A0"/>
                    </a:solidFill>
                    <a:latin typeface="Times New Roman" charset="0"/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bottom of object</a:t>
                </a:r>
              </a:p>
            </p:txBody>
          </p:sp>
        </mc:Choice>
        <mc:Fallback xmlns="">
          <p:sp>
            <p:nvSpPr>
              <p:cNvPr id="10251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3733799" y="4937066"/>
                <a:ext cx="2264018" cy="400110"/>
              </a:xfrm>
              <a:prstGeom prst="rect">
                <a:avLst/>
              </a:prstGeom>
              <a:blipFill>
                <a:blip r:embed="rId45"/>
                <a:stretch>
                  <a:fillRect t="-9375" r="-1676" b="-2500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2" name="Text Box 22"/>
              <p:cNvSpPr txBox="1"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3898900" y="2743141"/>
                <a:ext cx="181562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Times New Roman" charset="0"/>
                  </a:rPr>
                  <a:t>:</a:t>
                </a:r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top of object</a:t>
                </a:r>
              </a:p>
            </p:txBody>
          </p:sp>
        </mc:Choice>
        <mc:Fallback xmlns="">
          <p:sp>
            <p:nvSpPr>
              <p:cNvPr id="10252" name="Text Box 2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3898900" y="2743141"/>
                <a:ext cx="1815625" cy="400110"/>
              </a:xfrm>
              <a:prstGeom prst="rect">
                <a:avLst/>
              </a:prstGeom>
              <a:blipFill>
                <a:blip r:embed="rId47"/>
                <a:stretch>
                  <a:fillRect t="-9375" r="-2083" b="-21875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3" name="Text Box 23"/>
              <p:cNvSpPr txBox="1"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886200" y="3565465"/>
                <a:ext cx="210166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0" hangingPunct="0"/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Times New Roman" charset="0"/>
                  </a:rPr>
                  <a:t>:</a:t>
                </a:r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reference point</a:t>
                </a:r>
              </a:p>
            </p:txBody>
          </p:sp>
        </mc:Choice>
        <mc:Fallback xmlns="">
          <p:sp>
            <p:nvSpPr>
              <p:cNvPr id="10253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3886200" y="3565465"/>
                <a:ext cx="2101666" cy="400110"/>
              </a:xfrm>
              <a:prstGeom prst="rect">
                <a:avLst/>
              </a:prstGeom>
              <a:blipFill>
                <a:blip r:embed="rId49"/>
                <a:stretch>
                  <a:fillRect t="-9375" r="-2410" b="-2500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4" name="Line 24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3849686" y="2978089"/>
            <a:ext cx="9525" cy="1884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Line 26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2028824" y="4432240"/>
            <a:ext cx="1112838" cy="111283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Text Box 3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514599" y="5543490"/>
            <a:ext cx="15671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>
                <a:solidFill>
                  <a:srgbClr val="000000"/>
                </a:solidFill>
              </a:rPr>
              <a:t>ground plane</a:t>
            </a:r>
          </a:p>
        </p:txBody>
      </p:sp>
      <p:sp>
        <p:nvSpPr>
          <p:cNvPr id="10257" name="Line 32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V="1">
            <a:off x="3657599" y="3047941"/>
            <a:ext cx="0" cy="18891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8" name="Oval 33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78249" y="4837054"/>
            <a:ext cx="147638" cy="147637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59" name="Oval 34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78249" y="2978090"/>
            <a:ext cx="147638" cy="1476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60" name="Text Box 40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276599" y="3946466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 i="1" dirty="0">
                <a:solidFill>
                  <a:srgbClr val="FF0000"/>
                </a:solidFill>
                <a:latin typeface="Times New Roman" charset="0"/>
              </a:rPr>
              <a:t>H</a:t>
            </a:r>
          </a:p>
        </p:txBody>
      </p:sp>
      <p:sp>
        <p:nvSpPr>
          <p:cNvPr id="10261" name="Oval 4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770313" y="3848040"/>
            <a:ext cx="147637" cy="147638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6" name="Group 58"/>
          <p:cNvGrpSpPr>
            <a:grpSpLocks/>
          </p:cNvGrpSpPr>
          <p:nvPr>
            <p:custDataLst>
              <p:tags r:id="rId24"/>
            </p:custDataLst>
          </p:nvPr>
        </p:nvGrpSpPr>
        <p:grpSpPr bwMode="auto">
          <a:xfrm>
            <a:off x="1219200" y="3016190"/>
            <a:ext cx="1922463" cy="1517650"/>
            <a:chOff x="336" y="1660"/>
            <a:chExt cx="1211" cy="9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75" name="Text Box 25"/>
                <p:cNvSpPr txBox="1">
                  <a:spLocks noChangeArrowheads="1"/>
                </p:cNvSpPr>
                <p:nvPr>
                  <p:custDataLst>
                    <p:tags r:id="rId27"/>
                  </p:custDataLst>
                </p:nvPr>
              </p:nvSpPr>
              <p:spPr bwMode="auto">
                <a:xfrm>
                  <a:off x="336" y="2170"/>
                  <a:ext cx="25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oMath>
                    </m:oMathPara>
                  </a14:m>
                  <a:endParaRPr lang="en-US" sz="2000" dirty="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10275" name="Text 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56"/>
                  </p:custDataLst>
                </p:nvPr>
              </p:nvSpPr>
              <p:spPr bwMode="auto">
                <a:xfrm>
                  <a:off x="336" y="2170"/>
                  <a:ext cx="258" cy="252"/>
                </a:xfrm>
                <a:prstGeom prst="rect">
                  <a:avLst/>
                </a:prstGeom>
                <a:blipFill>
                  <a:blip r:embed="rId5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276" name="Group 53"/>
            <p:cNvGrpSpPr>
              <a:grpSpLocks/>
            </p:cNvGrpSpPr>
            <p:nvPr/>
          </p:nvGrpSpPr>
          <p:grpSpPr bwMode="auto">
            <a:xfrm>
              <a:off x="603" y="1660"/>
              <a:ext cx="944" cy="956"/>
              <a:chOff x="603" y="1660"/>
              <a:chExt cx="944" cy="956"/>
            </a:xfrm>
          </p:grpSpPr>
          <p:grpSp>
            <p:nvGrpSpPr>
              <p:cNvPr id="10277" name="Group 35"/>
              <p:cNvGrpSpPr>
                <a:grpSpLocks/>
              </p:cNvGrpSpPr>
              <p:nvPr/>
            </p:nvGrpSpPr>
            <p:grpSpPr bwMode="auto">
              <a:xfrm>
                <a:off x="655" y="1660"/>
                <a:ext cx="892" cy="956"/>
                <a:chOff x="1392" y="912"/>
                <a:chExt cx="672" cy="720"/>
              </a:xfrm>
            </p:grpSpPr>
            <p:sp>
              <p:nvSpPr>
                <p:cNvPr id="10279" name="Line 36"/>
                <p:cNvSpPr>
                  <a:spLocks noChangeShapeType="1"/>
                </p:cNvSpPr>
                <p:nvPr>
                  <p:custDataLst>
                    <p:tags r:id="rId29"/>
                  </p:custDataLst>
                </p:nvPr>
              </p:nvSpPr>
              <p:spPr bwMode="auto">
                <a:xfrm flipH="1">
                  <a:off x="1392" y="1104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0" name="Line 37"/>
                <p:cNvSpPr>
                  <a:spLocks noChangeShapeType="1"/>
                </p:cNvSpPr>
                <p:nvPr>
                  <p:custDataLst>
                    <p:tags r:id="rId30"/>
                  </p:custDataLst>
                </p:nvPr>
              </p:nvSpPr>
              <p:spPr bwMode="auto">
                <a:xfrm flipH="1">
                  <a:off x="1872" y="912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1" name="Line 38"/>
                <p:cNvSpPr>
                  <a:spLocks noChangeShapeType="1"/>
                </p:cNvSpPr>
                <p:nvPr>
                  <p:custDataLst>
                    <p:tags r:id="rId31"/>
                  </p:custDataLst>
                </p:nvPr>
              </p:nvSpPr>
              <p:spPr bwMode="auto">
                <a:xfrm flipV="1">
                  <a:off x="1392" y="1440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2" name="Line 39"/>
                <p:cNvSpPr>
                  <a:spLocks noChangeShapeType="1"/>
                </p:cNvSpPr>
                <p:nvPr>
                  <p:custDataLst>
                    <p:tags r:id="rId32"/>
                  </p:custDataLst>
                </p:nvPr>
              </p:nvSpPr>
              <p:spPr bwMode="auto">
                <a:xfrm flipV="1">
                  <a:off x="1584" y="912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278" name="Oval 48"/>
              <p:cNvSpPr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603" y="2197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</p:grpSp>
      <p:sp>
        <p:nvSpPr>
          <p:cNvPr id="10271" name="Line 80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V="1">
            <a:off x="4038599" y="3962341"/>
            <a:ext cx="0" cy="9810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8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4038600" y="4038540"/>
            <a:ext cx="35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 i="1" dirty="0">
                <a:solidFill>
                  <a:srgbClr val="FF0000"/>
                </a:solidFill>
                <a:latin typeface="Times New Roman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0209155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5226365-674A-BF40-9FF9-63BFB211A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12776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need a fourth point to compute a cross-ratio – what could it be?</a:t>
            </a:r>
          </a:p>
        </p:txBody>
      </p:sp>
      <p:grpSp>
        <p:nvGrpSpPr>
          <p:cNvPr id="10242" name="Group 27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2028824" y="4432240"/>
            <a:ext cx="3035300" cy="1112838"/>
            <a:chOff x="1536" y="1584"/>
            <a:chExt cx="1440" cy="528"/>
          </a:xfrm>
        </p:grpSpPr>
        <p:sp>
          <p:nvSpPr>
            <p:cNvPr id="10295" name="Line 28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1536" y="2112"/>
              <a:ext cx="912" cy="0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6" name="Line 29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2064" y="1584"/>
              <a:ext cx="912" cy="0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7" name="Line 30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 flipV="1">
              <a:off x="2448" y="1584"/>
              <a:ext cx="528" cy="528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0518" name="Line 6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H="1">
            <a:off x="1747838" y="3492441"/>
            <a:ext cx="911225" cy="1719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0523" name="Line 11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1717674" y="3944878"/>
            <a:ext cx="7938" cy="13128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59"/>
          <p:cNvGrpSpPr>
            <a:grpSpLocks/>
          </p:cNvGrpSpPr>
          <p:nvPr/>
        </p:nvGrpSpPr>
        <p:grpSpPr bwMode="auto">
          <a:xfrm>
            <a:off x="1676399" y="3016191"/>
            <a:ext cx="2173288" cy="1920875"/>
            <a:chOff x="990601" y="2635250"/>
            <a:chExt cx="2173287" cy="1920876"/>
          </a:xfrm>
        </p:grpSpPr>
        <p:sp>
          <p:nvSpPr>
            <p:cNvPr id="10289" name="Line 4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990601" y="3536950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0" name="Line 5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1039813" y="3544888"/>
              <a:ext cx="2124075" cy="1011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1" name="Line 8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 flipV="1">
              <a:off x="1039813" y="2635250"/>
              <a:ext cx="2124075" cy="9096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3" name="Oval 10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1544638" y="3748088"/>
              <a:ext cx="101600" cy="100013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294" name="Oval 12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1700213" y="3482975"/>
              <a:ext cx="101600" cy="101600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292" name="Oval 9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1927226" y="3073400"/>
              <a:ext cx="101600" cy="1000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sp>
        <p:nvSpPr>
          <p:cNvPr id="320525" name="Oval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74812" y="5165666"/>
            <a:ext cx="101600" cy="10001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0528" name="Text Box 16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1143000" y="4941829"/>
                <a:ext cx="708025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2000" b="0" i="1" baseline="-25000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320528" name="Text Box 1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1143000" y="4941829"/>
                <a:ext cx="708025" cy="396875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1729080" y="3197166"/>
            <a:ext cx="1036345" cy="1241531"/>
            <a:chOff x="1043280" y="2816225"/>
            <a:chExt cx="1036345" cy="12415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86" name="Text Box 14"/>
                <p:cNvSpPr txBox="1">
                  <a:spLocks noChangeArrowheads="1"/>
                </p:cNvSpPr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1371600" y="3184525"/>
                  <a:ext cx="708025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0" hangingPunct="0"/>
                  <a:r>
                    <a:rPr lang="en-US" sz="2000" b="1" dirty="0">
                      <a:solidFill>
                        <a:srgbClr val="000000"/>
                      </a:solidFill>
                      <a:latin typeface="Times New Roman" charset="0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a14:m>
                  <a:endParaRPr lang="en-US" sz="2000" dirty="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10286" name="Text 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4"/>
                  </p:custDataLst>
                </p:nvPr>
              </p:nvSpPr>
              <p:spPr bwMode="auto">
                <a:xfrm>
                  <a:off x="1371600" y="3184525"/>
                  <a:ext cx="708025" cy="396875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87" name="Text Box 7"/>
                <p:cNvSpPr txBox="1">
                  <a:spLocks noChangeArrowheads="1"/>
                </p:cNvSpPr>
                <p:nvPr>
                  <p:custDataLst>
                    <p:tags r:id="rId29"/>
                  </p:custDataLst>
                </p:nvPr>
              </p:nvSpPr>
              <p:spPr bwMode="auto">
                <a:xfrm>
                  <a:off x="1717675" y="2816225"/>
                  <a:ext cx="356188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oMath>
                    </m:oMathPara>
                  </a14:m>
                  <a:endParaRPr lang="en-US" sz="2000" dirty="0">
                    <a:solidFill>
                      <a:srgbClr val="7030A0"/>
                    </a:solidFill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10287" name="Text 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6"/>
                  </p:custDataLst>
                </p:nvPr>
              </p:nvSpPr>
              <p:spPr bwMode="auto">
                <a:xfrm>
                  <a:off x="1717675" y="2816225"/>
                  <a:ext cx="356188" cy="400110"/>
                </a:xfrm>
                <a:prstGeom prst="rect">
                  <a:avLst/>
                </a:prstGeom>
                <a:blipFill>
                  <a:blip r:embed="rId4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88" name="Text Box 15"/>
                <p:cNvSpPr txBox="1">
                  <a:spLocks noChangeArrowheads="1"/>
                </p:cNvSpPr>
                <p:nvPr>
                  <p:custDataLst>
                    <p:tags r:id="rId30"/>
                  </p:custDataLst>
                </p:nvPr>
              </p:nvSpPr>
              <p:spPr bwMode="auto">
                <a:xfrm>
                  <a:off x="1043280" y="3660881"/>
                  <a:ext cx="708025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oMath>
                    </m:oMathPara>
                  </a14:m>
                  <a:endParaRPr lang="en-US" sz="2000" dirty="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10288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8"/>
                  </p:custDataLst>
                </p:nvPr>
              </p:nvSpPr>
              <p:spPr bwMode="auto">
                <a:xfrm>
                  <a:off x="1043280" y="3660881"/>
                  <a:ext cx="708025" cy="396875"/>
                </a:xfrm>
                <a:prstGeom prst="rect">
                  <a:avLst/>
                </a:prstGeom>
                <a:blipFill>
                  <a:blip r:embed="rId49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250" name="Rectangle 20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Measuring height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51" name="Text Box 21"/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733799" y="4937066"/>
                <a:ext cx="2264018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sz="2000" dirty="0">
                    <a:latin typeface="Times New Roman" charset="0"/>
                  </a:rPr>
                  <a:t>:</a:t>
                </a:r>
                <a:r>
                  <a:rPr lang="en-US" sz="2000" b="1" dirty="0">
                    <a:solidFill>
                      <a:srgbClr val="7030A0"/>
                    </a:solidFill>
                    <a:latin typeface="Times New Roman" charset="0"/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bottom of object</a:t>
                </a:r>
              </a:p>
            </p:txBody>
          </p:sp>
        </mc:Choice>
        <mc:Fallback xmlns="">
          <p:sp>
            <p:nvSpPr>
              <p:cNvPr id="10251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3733799" y="4937066"/>
                <a:ext cx="2264018" cy="400110"/>
              </a:xfrm>
              <a:prstGeom prst="rect">
                <a:avLst/>
              </a:prstGeom>
              <a:blipFill>
                <a:blip r:embed="rId51"/>
                <a:stretch>
                  <a:fillRect t="-9375" r="-1676" b="-2500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2" name="Text Box 22"/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3898900" y="2743141"/>
                <a:ext cx="181562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Times New Roman" charset="0"/>
                  </a:rPr>
                  <a:t>:</a:t>
                </a:r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top of object</a:t>
                </a:r>
              </a:p>
            </p:txBody>
          </p:sp>
        </mc:Choice>
        <mc:Fallback xmlns="">
          <p:sp>
            <p:nvSpPr>
              <p:cNvPr id="10252" name="Text Box 2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3898900" y="2743141"/>
                <a:ext cx="1815625" cy="400110"/>
              </a:xfrm>
              <a:prstGeom prst="rect">
                <a:avLst/>
              </a:prstGeom>
              <a:blipFill>
                <a:blip r:embed="rId53"/>
                <a:stretch>
                  <a:fillRect t="-9375" r="-2083" b="-21875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3" name="Text Box 23"/>
              <p:cNvSpPr txBox="1"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886200" y="3565465"/>
                <a:ext cx="210166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0" hangingPunct="0"/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Times New Roman" charset="0"/>
                  </a:rPr>
                  <a:t>:</a:t>
                </a:r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reference point</a:t>
                </a:r>
              </a:p>
            </p:txBody>
          </p:sp>
        </mc:Choice>
        <mc:Fallback xmlns="">
          <p:sp>
            <p:nvSpPr>
              <p:cNvPr id="10253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3886200" y="3565465"/>
                <a:ext cx="2101666" cy="400110"/>
              </a:xfrm>
              <a:prstGeom prst="rect">
                <a:avLst/>
              </a:prstGeom>
              <a:blipFill>
                <a:blip r:embed="rId55"/>
                <a:stretch>
                  <a:fillRect t="-9375" r="-2410" b="-2500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4" name="Line 2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849687" y="2030353"/>
            <a:ext cx="0" cy="283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Line 2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2028824" y="4432240"/>
            <a:ext cx="1112838" cy="111283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Text Box 3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514599" y="5543490"/>
            <a:ext cx="15671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>
                <a:solidFill>
                  <a:srgbClr val="000000"/>
                </a:solidFill>
              </a:rPr>
              <a:t>ground plane</a:t>
            </a:r>
          </a:p>
        </p:txBody>
      </p:sp>
      <p:sp>
        <p:nvSpPr>
          <p:cNvPr id="10257" name="Line 32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3657599" y="3047941"/>
            <a:ext cx="0" cy="18891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8" name="Oval 3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778249" y="4837054"/>
            <a:ext cx="147638" cy="147637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59" name="Oval 3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778249" y="2978090"/>
            <a:ext cx="147638" cy="1476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60" name="Text Box 40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276599" y="3946466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 i="1" dirty="0">
                <a:solidFill>
                  <a:srgbClr val="FF0000"/>
                </a:solidFill>
                <a:latin typeface="Times New Roman" charset="0"/>
              </a:rPr>
              <a:t>H</a:t>
            </a:r>
          </a:p>
        </p:txBody>
      </p:sp>
      <p:sp>
        <p:nvSpPr>
          <p:cNvPr id="10261" name="Oval 4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770313" y="3848040"/>
            <a:ext cx="147637" cy="147638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6" name="Group 58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1219200" y="3016190"/>
            <a:ext cx="1922463" cy="1517650"/>
            <a:chOff x="336" y="1660"/>
            <a:chExt cx="1211" cy="9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75" name="Text Box 25"/>
                <p:cNvSpPr txBox="1">
                  <a:spLocks noChangeArrowheads="1"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336" y="2170"/>
                  <a:ext cx="25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oMath>
                    </m:oMathPara>
                  </a14:m>
                  <a:endParaRPr lang="en-US" sz="2000" dirty="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10275" name="Text 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56"/>
                  </p:custDataLst>
                </p:nvPr>
              </p:nvSpPr>
              <p:spPr bwMode="auto">
                <a:xfrm>
                  <a:off x="336" y="2170"/>
                  <a:ext cx="258" cy="252"/>
                </a:xfrm>
                <a:prstGeom prst="rect">
                  <a:avLst/>
                </a:prstGeom>
                <a:blipFill>
                  <a:blip r:embed="rId5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276" name="Group 53"/>
            <p:cNvGrpSpPr>
              <a:grpSpLocks/>
            </p:cNvGrpSpPr>
            <p:nvPr/>
          </p:nvGrpSpPr>
          <p:grpSpPr bwMode="auto">
            <a:xfrm>
              <a:off x="603" y="1660"/>
              <a:ext cx="944" cy="956"/>
              <a:chOff x="603" y="1660"/>
              <a:chExt cx="944" cy="956"/>
            </a:xfrm>
          </p:grpSpPr>
          <p:grpSp>
            <p:nvGrpSpPr>
              <p:cNvPr id="10277" name="Group 35"/>
              <p:cNvGrpSpPr>
                <a:grpSpLocks/>
              </p:cNvGrpSpPr>
              <p:nvPr/>
            </p:nvGrpSpPr>
            <p:grpSpPr bwMode="auto">
              <a:xfrm>
                <a:off x="655" y="1660"/>
                <a:ext cx="892" cy="956"/>
                <a:chOff x="1392" y="912"/>
                <a:chExt cx="672" cy="720"/>
              </a:xfrm>
            </p:grpSpPr>
            <p:sp>
              <p:nvSpPr>
                <p:cNvPr id="10279" name="Line 36"/>
                <p:cNvSpPr>
                  <a:spLocks noChangeShapeType="1"/>
                </p:cNvSpPr>
                <p:nvPr>
                  <p:custDataLst>
                    <p:tags r:id="rId24"/>
                  </p:custDataLst>
                </p:nvPr>
              </p:nvSpPr>
              <p:spPr bwMode="auto">
                <a:xfrm flipH="1">
                  <a:off x="1392" y="1104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0" name="Line 37"/>
                <p:cNvSpPr>
                  <a:spLocks noChangeShapeType="1"/>
                </p:cNvSpPr>
                <p:nvPr>
                  <p:custDataLst>
                    <p:tags r:id="rId25"/>
                  </p:custDataLst>
                </p:nvPr>
              </p:nvSpPr>
              <p:spPr bwMode="auto">
                <a:xfrm flipH="1">
                  <a:off x="1872" y="912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1" name="Line 38"/>
                <p:cNvSpPr>
                  <a:spLocks noChangeShapeType="1"/>
                </p:cNvSpPr>
                <p:nvPr>
                  <p:custDataLst>
                    <p:tags r:id="rId26"/>
                  </p:custDataLst>
                </p:nvPr>
              </p:nvSpPr>
              <p:spPr bwMode="auto">
                <a:xfrm flipV="1">
                  <a:off x="1392" y="1440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2" name="Line 39"/>
                <p:cNvSpPr>
                  <a:spLocks noChangeShapeType="1"/>
                </p:cNvSpPr>
                <p:nvPr>
                  <p:custDataLst>
                    <p:tags r:id="rId27"/>
                  </p:custDataLst>
                </p:nvPr>
              </p:nvSpPr>
              <p:spPr bwMode="auto">
                <a:xfrm flipV="1">
                  <a:off x="1584" y="912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278" name="Oval 48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603" y="2197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</p:grpSp>
      <p:sp>
        <p:nvSpPr>
          <p:cNvPr id="10264" name="Text Box 52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657599" y="1544578"/>
            <a:ext cx="29390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b="1" dirty="0">
                <a:solidFill>
                  <a:srgbClr val="7030A0"/>
                </a:solidFill>
                <a:latin typeface="Times New Roman" charset="0"/>
                <a:sym typeface="Symbol" charset="2"/>
              </a:rPr>
              <a:t></a:t>
            </a:r>
            <a:r>
              <a:rPr lang="en-US" sz="2000" dirty="0">
                <a:cs typeface="Calibri" panose="020F0502020204030204" pitchFamily="34" charset="0"/>
                <a:sym typeface="Symbol" charset="2"/>
              </a:rPr>
              <a:t>: vertical vanishing point</a:t>
            </a:r>
            <a:endParaRPr lang="en-US" sz="2000" dirty="0">
              <a:cs typeface="Calibri" panose="020F0502020204030204" pitchFamily="34" charset="0"/>
            </a:endParaRPr>
          </a:p>
        </p:txBody>
      </p:sp>
      <p:sp>
        <p:nvSpPr>
          <p:cNvPr id="10271" name="Line 8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V="1">
            <a:off x="4038599" y="3962341"/>
            <a:ext cx="0" cy="9810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8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038600" y="4038540"/>
            <a:ext cx="35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 i="1" dirty="0">
                <a:solidFill>
                  <a:srgbClr val="FF0000"/>
                </a:solidFill>
                <a:latin typeface="Times New Roman" charset="0"/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A06E0E8-1AE7-6C48-997C-6841A10661A7}"/>
                  </a:ext>
                </a:extLst>
              </p:cNvPr>
              <p:cNvSpPr txBox="1"/>
              <p:nvPr/>
            </p:nvSpPr>
            <p:spPr>
              <a:xfrm>
                <a:off x="6781800" y="1920130"/>
                <a:ext cx="3510192" cy="14140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+mn-lt"/>
                  </a:rPr>
                  <a:t>Scene cross ratio: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d>
                        </m:den>
                      </m:f>
                      <m:f>
                        <m:f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A06E0E8-1AE7-6C48-997C-6841A1066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1920130"/>
                <a:ext cx="3510192" cy="1414041"/>
              </a:xfrm>
              <a:prstGeom prst="rect">
                <a:avLst/>
              </a:prstGeom>
              <a:blipFill>
                <a:blip r:embed="rId58"/>
                <a:stretch>
                  <a:fillRect l="-3249" t="-4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B3828ED-F58F-B244-91A7-A1E9EFF76A40}"/>
                  </a:ext>
                </a:extLst>
              </p:cNvPr>
              <p:cNvSpPr txBox="1"/>
              <p:nvPr/>
            </p:nvSpPr>
            <p:spPr>
              <a:xfrm>
                <a:off x="6955418" y="3843759"/>
                <a:ext cx="4017382" cy="14140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+mn-lt"/>
                  </a:rPr>
                  <a:t>Image cross ratio: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</m:d>
                        </m:den>
                      </m:f>
                      <m:f>
                        <m:f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den>
                      </m:f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B3828ED-F58F-B244-91A7-A1E9EFF76A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418" y="3843759"/>
                <a:ext cx="4017382" cy="1414041"/>
              </a:xfrm>
              <a:prstGeom prst="rect">
                <a:avLst/>
              </a:prstGeom>
              <a:blipFill>
                <a:blip r:embed="rId59"/>
                <a:stretch>
                  <a:fillRect l="-3155" t="-4464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81B6DB2-9ABD-B84B-BEC5-061447C4BAAA}"/>
                  </a:ext>
                </a:extLst>
              </p:cNvPr>
              <p:cNvSpPr/>
              <p:nvPr/>
            </p:nvSpPr>
            <p:spPr>
              <a:xfrm>
                <a:off x="9906000" y="2362200"/>
                <a:ext cx="923330" cy="896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81B6DB2-9ABD-B84B-BEC5-061447C4BA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0" y="2362200"/>
                <a:ext cx="923330" cy="896143"/>
              </a:xfrm>
              <a:prstGeom prst="rect">
                <a:avLst/>
              </a:prstGeom>
              <a:blipFill>
                <a:blip r:embed="rId60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359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Line 2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1554164" y="2693988"/>
            <a:ext cx="9113837" cy="0"/>
          </a:xfrm>
          <a:prstGeom prst="line">
            <a:avLst/>
          </a:prstGeom>
          <a:noFill/>
          <a:ln w="28575">
            <a:solidFill>
              <a:srgbClr val="0432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11268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524000" y="2693988"/>
            <a:ext cx="9139238" cy="4159250"/>
            <a:chOff x="1050" y="1976"/>
            <a:chExt cx="3862" cy="1830"/>
          </a:xfrm>
        </p:grpSpPr>
        <p:sp>
          <p:nvSpPr>
            <p:cNvPr id="11324" name="Line 4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5" name="Line 5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6" name="Line 6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7" name="Line 7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8" name="Line 8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9" name="Line 9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0" name="Line 10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1" name="Line 11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2" name="Line 12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3" name="Line 13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4" name="Line 14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5" name="Line 15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6" name="Line 16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grpSp>
        <p:nvGrpSpPr>
          <p:cNvPr id="11269" name="Group 17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 flipH="1">
            <a:off x="1530350" y="2698750"/>
            <a:ext cx="9118600" cy="4159250"/>
            <a:chOff x="1050" y="1976"/>
            <a:chExt cx="3862" cy="1830"/>
          </a:xfrm>
        </p:grpSpPr>
        <p:sp>
          <p:nvSpPr>
            <p:cNvPr id="11311" name="Line 18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2" name="Line 19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3" name="Line 20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4" name="Line 21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5" name="Line 22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6" name="Line 23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7" name="Line 24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8" name="Line 25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9" name="Line 26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0" name="Line 27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1" name="Line 28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2" name="Line 29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3" name="Line 30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pic>
        <p:nvPicPr>
          <p:cNvPr id="11271" name="Picture 92" descr="column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952500"/>
            <a:ext cx="9429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Oval 9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7600" y="9906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pic>
        <p:nvPicPr>
          <p:cNvPr id="11273" name="Picture 98" descr="Picture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0"/>
            <a:ext cx="552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Line 9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8153400" y="1066800"/>
            <a:ext cx="0" cy="373380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5" name="Text Box 106"/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8153400" y="2667001"/>
                <a:ext cx="4572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0099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8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11275" name="Text Box 10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8"/>
                </p:custDataLst>
              </p:nvPr>
            </p:nvSpPr>
            <p:spPr bwMode="auto">
              <a:xfrm>
                <a:off x="8153400" y="2667001"/>
                <a:ext cx="457200" cy="519113"/>
              </a:xfrm>
              <a:prstGeom prst="rect">
                <a:avLst/>
              </a:prstGeom>
              <a:blipFill>
                <a:blip r:embed="rId69"/>
                <a:stretch>
                  <a:fillRect l="-2703" r="-270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6" name="Line 107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5943600" y="2362200"/>
            <a:ext cx="0" cy="160020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7" name="Text Box 108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5943600" y="2667001"/>
                <a:ext cx="4572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009900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</m:oMath>
                  </m:oMathPara>
                </a14:m>
                <a:endParaRPr lang="en-US" sz="28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11277" name="Text Box 10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5943600" y="2667001"/>
                <a:ext cx="457200" cy="519113"/>
              </a:xfrm>
              <a:prstGeom prst="rect">
                <a:avLst/>
              </a:prstGeom>
              <a:blipFill>
                <a:blip r:embed="rId71"/>
                <a:stretch>
                  <a:fillRect l="-8333" r="-55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8" name="Line 117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7543800" y="152400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9" name="Text Box 118"/>
              <p:cNvSpPr txBox="1"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7620000" y="152401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2800" b="0" i="1" baseline="-25000" dirty="0" err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79" name="Text Box 11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7620000" y="152401"/>
                <a:ext cx="533400" cy="519113"/>
              </a:xfrm>
              <a:prstGeom prst="rect">
                <a:avLst/>
              </a:prstGeom>
              <a:blipFill>
                <a:blip r:embed="rId7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80" name="Text Box 119"/>
              <p:cNvSpPr txBox="1"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7620000" y="609601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sz="28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0" name="Text Box 11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4"/>
                </p:custDataLst>
              </p:nvPr>
            </p:nvSpPr>
            <p:spPr bwMode="auto">
              <a:xfrm>
                <a:off x="7620000" y="609601"/>
                <a:ext cx="533400" cy="519113"/>
              </a:xfrm>
              <a:prstGeom prst="rect">
                <a:avLst/>
              </a:prstGeom>
              <a:blipFill>
                <a:blip r:embed="rId7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81" name="Text Box 120"/>
              <p:cNvSpPr txBox="1"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7772400" y="4648201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8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1" name="Text Box 12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7772400" y="4648201"/>
                <a:ext cx="533400" cy="519113"/>
              </a:xfrm>
              <a:prstGeom prst="rect">
                <a:avLst/>
              </a:prstGeom>
              <a:blipFill>
                <a:blip r:embed="rId7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129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2667000" y="1828800"/>
            <a:ext cx="5562600" cy="914400"/>
            <a:chOff x="720" y="1152"/>
            <a:chExt cx="3504" cy="576"/>
          </a:xfrm>
        </p:grpSpPr>
        <p:sp>
          <p:nvSpPr>
            <p:cNvPr id="11308" name="Line 112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H="1">
              <a:off x="720" y="1296"/>
              <a:ext cx="3072" cy="432"/>
            </a:xfrm>
            <a:prstGeom prst="line">
              <a:avLst/>
            </a:prstGeom>
            <a:noFill/>
            <a:ln w="5715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09" name="Oval 11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3744" y="1248"/>
              <a:ext cx="96" cy="96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10" name="Text Box 121"/>
                <p:cNvSpPr txBox="1">
                  <a:spLocks noChangeArrowheads="1"/>
                </p:cNvSpPr>
                <p:nvPr>
                  <p:custDataLst>
                    <p:tags r:id="rId29"/>
                  </p:custDataLst>
                </p:nvPr>
              </p:nvSpPr>
              <p:spPr bwMode="auto">
                <a:xfrm>
                  <a:off x="3888" y="1152"/>
                  <a:ext cx="336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oMath>
                    </m:oMathPara>
                  </a14:m>
                  <a:endParaRPr lang="en-US" sz="2800" b="1" baseline="-25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1310" name="Text Box 121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78"/>
                  </p:custDataLst>
                </p:nvPr>
              </p:nvSpPr>
              <p:spPr bwMode="auto">
                <a:xfrm>
                  <a:off x="3888" y="1152"/>
                  <a:ext cx="336" cy="327"/>
                </a:xfrm>
                <a:prstGeom prst="rect">
                  <a:avLst/>
                </a:prstGeom>
                <a:blipFill>
                  <a:blip r:embed="rId79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285" name="Oval 11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410200" y="22860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86" name="Text Box 133"/>
              <p:cNvSpPr txBox="1"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5181600" y="3886200"/>
                <a:ext cx="685800" cy="519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0" i="1" baseline="-25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6" name="Text Box 13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5181600" y="3886200"/>
                <a:ext cx="685800" cy="519112"/>
              </a:xfrm>
              <a:prstGeom prst="rect">
                <a:avLst/>
              </a:prstGeom>
              <a:blipFill>
                <a:blip r:embed="rId83"/>
                <a:stretch>
                  <a:fillRect b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87" name="Text Box 13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5181600" y="1752601"/>
                <a:ext cx="6858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800" b="0" i="1" baseline="-25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7" name="Text Box 13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5181600" y="1752601"/>
                <a:ext cx="685800" cy="519113"/>
              </a:xfrm>
              <a:prstGeom prst="rect">
                <a:avLst/>
              </a:prstGeom>
              <a:blipFill>
                <a:blip r:embed="rId85"/>
                <a:stretch>
                  <a:fillRect b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141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2624138" y="2224088"/>
            <a:ext cx="4919662" cy="2500312"/>
            <a:chOff x="693" y="1401"/>
            <a:chExt cx="3099" cy="1575"/>
          </a:xfrm>
        </p:grpSpPr>
        <p:grpSp>
          <p:nvGrpSpPr>
            <p:cNvPr id="11300" name="Group 130"/>
            <p:cNvGrpSpPr>
              <a:grpSpLocks/>
            </p:cNvGrpSpPr>
            <p:nvPr/>
          </p:nvGrpSpPr>
          <p:grpSpPr bwMode="auto">
            <a:xfrm>
              <a:off x="693" y="1667"/>
              <a:ext cx="3099" cy="1309"/>
              <a:chOff x="693" y="1667"/>
              <a:chExt cx="3099" cy="1309"/>
            </a:xfrm>
          </p:grpSpPr>
          <p:sp>
            <p:nvSpPr>
              <p:cNvPr id="11302" name="Line 109"/>
              <p:cNvSpPr>
                <a:spLocks noChangeShapeType="1"/>
              </p:cNvSpPr>
              <p:nvPr>
                <p:custDataLst>
                  <p:tags r:id="rId25"/>
                </p:custDataLst>
              </p:nvPr>
            </p:nvSpPr>
            <p:spPr bwMode="auto">
              <a:xfrm flipH="1" flipV="1">
                <a:off x="720" y="1728"/>
                <a:ext cx="3072" cy="1248"/>
              </a:xfrm>
              <a:prstGeom prst="line">
                <a:avLst/>
              </a:prstGeom>
              <a:noFill/>
              <a:ln w="57150">
                <a:solidFill>
                  <a:srgbClr val="0432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11303" name="Oval 115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693" y="1667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01" name="Text Box 135"/>
                <p:cNvSpPr txBox="1">
                  <a:spLocks noChangeArrowheads="1"/>
                </p:cNvSpPr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720" y="1401"/>
                  <a:ext cx="240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oMath>
                    </m:oMathPara>
                  </a14:m>
                  <a:endParaRPr lang="en-US" sz="2800" b="1" baseline="-25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1301" name="Text Box 135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86"/>
                  </p:custDataLst>
                </p:nvPr>
              </p:nvSpPr>
              <p:spPr bwMode="auto">
                <a:xfrm>
                  <a:off x="720" y="1401"/>
                  <a:ext cx="240" cy="327"/>
                </a:xfrm>
                <a:prstGeom prst="rect">
                  <a:avLst/>
                </a:prstGeom>
                <a:blipFill>
                  <a:blip r:embed="rId8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293" name="Oval 11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410200" y="38100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1294" name="Oval 97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467600" y="46482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EFF00A1-BBA7-9749-928F-E01F199B6FC1}"/>
                  </a:ext>
                </a:extLst>
              </p:cNvPr>
              <p:cNvSpPr/>
              <p:nvPr/>
            </p:nvSpPr>
            <p:spPr>
              <a:xfrm>
                <a:off x="2108219" y="5064997"/>
                <a:ext cx="3233642" cy="123617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Image cross-ratio: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</m:d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EFF00A1-BBA7-9749-928F-E01F199B6F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219" y="5064997"/>
                <a:ext cx="3233642" cy="1236172"/>
              </a:xfrm>
              <a:prstGeom prst="rect">
                <a:avLst/>
              </a:prstGeom>
              <a:blipFill>
                <a:blip r:embed="rId88"/>
                <a:stretch>
                  <a:fillRect t="-3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Oval 152">
            <a:extLst>
              <a:ext uri="{FF2B5EF4-FFF2-40B4-BE49-F238E27FC236}">
                <a16:creationId xmlns:a16="http://schemas.microsoft.com/office/drawing/2014/main" id="{AD8D8537-A021-BB41-A445-F41D92D9E246}"/>
              </a:ext>
            </a:extLst>
          </p:cNvPr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2590800" y="2257425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68" name="Oval 153">
            <a:extLst>
              <a:ext uri="{FF2B5EF4-FFF2-40B4-BE49-F238E27FC236}">
                <a16:creationId xmlns:a16="http://schemas.microsoft.com/office/drawing/2014/main" id="{87C234B0-7493-A74D-A1CE-03A1852D4557}"/>
              </a:ext>
            </a:extLst>
          </p:cNvPr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696200" y="1871663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81E7FDA-102F-D640-8AAD-F5416EEF4457}"/>
                  </a:ext>
                </a:extLst>
              </p:cNvPr>
              <p:cNvSpPr txBox="1"/>
              <p:nvPr/>
            </p:nvSpPr>
            <p:spPr>
              <a:xfrm>
                <a:off x="1777766" y="1029614"/>
                <a:ext cx="4473106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How do we compute the coordinates of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US" b="1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81E7FDA-102F-D640-8AAD-F5416EEF4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766" y="1029614"/>
                <a:ext cx="4473106" cy="830997"/>
              </a:xfrm>
              <a:prstGeom prst="rect">
                <a:avLst/>
              </a:prstGeom>
              <a:blipFill>
                <a:blip r:embed="rId89"/>
                <a:stretch>
                  <a:fillRect l="-1983" t="-447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6748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dirty="0"/>
              <a:t>2D lines in homogeneous coordinates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7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</p:spPr>
            <p:txBody>
              <a:bodyPr/>
              <a:lstStyle/>
              <a:p>
                <a:pPr marL="457200" indent="-457200" eaLnBrk="1" hangingPunct="1">
                  <a:buFont typeface="Arial" pitchFamily="34" charset="0"/>
                  <a:buChar char="•"/>
                </a:pPr>
                <a:r>
                  <a:rPr lang="en-US" dirty="0"/>
                  <a:t>Line equation: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𝑎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𝑏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𝑐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=0</m:t>
                    </m:r>
                  </m:oMath>
                </a14:m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 eaLnBrk="1" hangingPunct="1">
                  <a:buFont typeface="Arial" pitchFamily="34" charset="0"/>
                  <a:buChar char="•"/>
                </a:pPr>
                <a:r>
                  <a:rPr lang="en-US" dirty="0">
                    <a:cs typeface="Times New Roman" pitchFamily="18" charset="0"/>
                  </a:rPr>
                  <a:t>We can write this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𝒍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𝒙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dirty="0">
                    <a:cs typeface="Times New Roman" pitchFamily="18" charset="0"/>
                  </a:rPr>
                  <a:t>where</a:t>
                </a:r>
                <a:r>
                  <a:rPr lang="en-US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𝒍</m:t>
                    </m:r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en-US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𝑎</m:t>
                            </m:r>
                          </m:e>
                          <m:e>
                            <m:r>
                              <a:rPr lang="en-US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𝑏</m:t>
                            </m:r>
                          </m:e>
                          <m:e>
                            <m:r>
                              <a:rPr lang="en-US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𝑐</m:t>
                            </m:r>
                          </m:e>
                        </m:eqArr>
                      </m:e>
                    </m:d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 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𝒙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en-US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e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𝑦</m:t>
                            </m:r>
                          </m:e>
                          <m:e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pPr marL="457200" indent="-457200" eaLnBrk="1" hangingPunct="1">
                  <a:buFont typeface="Arial" pitchFamily="34" charset="0"/>
                  <a:buChar char="•"/>
                </a:pPr>
                <a:r>
                  <a:rPr lang="en-US" dirty="0"/>
                  <a:t>How can we obtain the coefficient vector of line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passing through two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  </a:t>
                </a:r>
              </a:p>
              <a:p>
                <a:pPr lvl="1" indent="-342900" eaLnBrk="1" hangingPunct="1"/>
                <a:r>
                  <a:rPr lang="en-US" sz="2400" dirty="0">
                    <a:cs typeface="Aharoni" panose="020F0502020204030204" pitchFamily="34" charset="0"/>
                  </a:rPr>
                  <a:t>We want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𝒍</m:t>
                    </m:r>
                  </m:oMath>
                </a14:m>
                <a:r>
                  <a:rPr lang="en-US" sz="2400" dirty="0">
                    <a:cs typeface="Aharoni" panose="020F0502020204030204" pitchFamily="34" charset="0"/>
                  </a:rPr>
                  <a:t> s.t.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𝒍</m:t>
                        </m:r>
                      </m:e>
                      <m:sup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cs typeface="Aharon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𝒍</m:t>
                        </m:r>
                      </m:e>
                      <m:sup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0</m:t>
                    </m:r>
                  </m:oMath>
                </a14:m>
                <a:endParaRPr lang="en-US" sz="2400" b="0" dirty="0">
                  <a:solidFill>
                    <a:srgbClr val="7030A0"/>
                  </a:solidFill>
                  <a:cs typeface="Times New Roman" pitchFamily="18" charset="0"/>
                </a:endParaRPr>
              </a:p>
              <a:p>
                <a:pPr lvl="1" indent="-342900" eaLnBrk="1" hangingPunct="1"/>
                <a:r>
                  <a:rPr lang="en-US" sz="2400" dirty="0"/>
                  <a:t>This is given by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457200" indent="-457200" eaLnBrk="1" hangingPunct="1">
                  <a:buFont typeface="Arial" pitchFamily="34" charset="0"/>
                  <a:buChar char="•"/>
                </a:pPr>
                <a:r>
                  <a:rPr lang="en-US" dirty="0"/>
                  <a:t>What about point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that is the intersection of two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 </a:t>
                </a:r>
                <a:endParaRPr lang="en-US" b="1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857250" lvl="1" indent="-457200" eaLnBrk="1" hangingPunct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𝒍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857250" lvl="1" indent="-457200" eaLnBrk="1" hangingPunct="1">
                  <a:buFont typeface="Arial" pitchFamily="34" charset="0"/>
                  <a:buChar char="•"/>
                </a:pPr>
                <a:r>
                  <a:rPr lang="en-US" sz="2400" dirty="0"/>
                  <a:t>What happens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</a:t>
                </a:r>
                <a:r>
                  <a:rPr lang="en-US" sz="2400" dirty="0"/>
                  <a:t>and</a:t>
                </a:r>
                <a:r>
                  <a:rPr lang="en-US" sz="24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are parallel?</a:t>
                </a:r>
              </a:p>
            </p:txBody>
          </p:sp>
        </mc:Choice>
        <mc:Fallback>
          <p:sp>
            <p:nvSpPr>
              <p:cNvPr id="307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  <a:blipFill>
                <a:blip r:embed="rId2"/>
                <a:stretch>
                  <a:fillRect l="-1026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050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Line 2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1554164" y="2693988"/>
            <a:ext cx="9113837" cy="0"/>
          </a:xfrm>
          <a:prstGeom prst="line">
            <a:avLst/>
          </a:prstGeom>
          <a:noFill/>
          <a:ln w="28575">
            <a:solidFill>
              <a:srgbClr val="0432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11268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524000" y="2693988"/>
            <a:ext cx="9139238" cy="4159250"/>
            <a:chOff x="1050" y="1976"/>
            <a:chExt cx="3862" cy="1830"/>
          </a:xfrm>
        </p:grpSpPr>
        <p:sp>
          <p:nvSpPr>
            <p:cNvPr id="11324" name="Line 4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5" name="Line 5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6" name="Line 6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7" name="Line 7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8" name="Line 8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9" name="Line 9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0" name="Line 10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1" name="Line 11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2" name="Line 12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3" name="Line 13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4" name="Line 14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5" name="Line 15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36" name="Line 16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9525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grpSp>
        <p:nvGrpSpPr>
          <p:cNvPr id="11269" name="Group 17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 flipH="1">
            <a:off x="1530350" y="2698750"/>
            <a:ext cx="9118600" cy="4159250"/>
            <a:chOff x="1050" y="1976"/>
            <a:chExt cx="3862" cy="1830"/>
          </a:xfrm>
        </p:grpSpPr>
        <p:sp>
          <p:nvSpPr>
            <p:cNvPr id="11311" name="Line 18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2" name="Line 19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3" name="Line 20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4" name="Line 21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5" name="Line 22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6" name="Line 23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7" name="Line 24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8" name="Line 25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19" name="Line 26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0" name="Line 27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1" name="Line 28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2" name="Line 29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23" name="Line 30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1270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pic>
        <p:nvPicPr>
          <p:cNvPr id="11271" name="Picture 92" descr="column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952500"/>
            <a:ext cx="9429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Oval 9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7600" y="9906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pic>
        <p:nvPicPr>
          <p:cNvPr id="11273" name="Picture 98" descr="Picture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0"/>
            <a:ext cx="552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Line 9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8153400" y="1066800"/>
            <a:ext cx="0" cy="373380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5" name="Text Box 106"/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8153400" y="2667001"/>
                <a:ext cx="4572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0099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8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11275" name="Text Box 10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8153400" y="2667001"/>
                <a:ext cx="457200" cy="519113"/>
              </a:xfrm>
              <a:prstGeom prst="rect">
                <a:avLst/>
              </a:prstGeom>
              <a:blipFill>
                <a:blip r:embed="rId71"/>
                <a:stretch>
                  <a:fillRect l="-2703" r="-270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6" name="Line 107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5943600" y="2362200"/>
            <a:ext cx="0" cy="160020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7" name="Text Box 108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5943600" y="2667001"/>
                <a:ext cx="4572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009900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</m:oMath>
                  </m:oMathPara>
                </a14:m>
                <a:endParaRPr lang="en-US" sz="28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11277" name="Text Box 10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5943600" y="2667001"/>
                <a:ext cx="457200" cy="519113"/>
              </a:xfrm>
              <a:prstGeom prst="rect">
                <a:avLst/>
              </a:prstGeom>
              <a:blipFill>
                <a:blip r:embed="rId73"/>
                <a:stretch>
                  <a:fillRect l="-8333" r="-55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8" name="Line 117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7543800" y="152400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9" name="Text Box 118"/>
              <p:cNvSpPr txBox="1"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7620000" y="152401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2800" b="0" i="1" baseline="-25000" dirty="0" err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79" name="Text Box 11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4"/>
                </p:custDataLst>
              </p:nvPr>
            </p:nvSpPr>
            <p:spPr bwMode="auto">
              <a:xfrm>
                <a:off x="7620000" y="152401"/>
                <a:ext cx="533400" cy="519113"/>
              </a:xfrm>
              <a:prstGeom prst="rect">
                <a:avLst/>
              </a:prstGeom>
              <a:blipFill>
                <a:blip r:embed="rId7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80" name="Text Box 119"/>
              <p:cNvSpPr txBox="1"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7620000" y="609601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sz="28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0" name="Text Box 11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7620000" y="609601"/>
                <a:ext cx="533400" cy="519113"/>
              </a:xfrm>
              <a:prstGeom prst="rect">
                <a:avLst/>
              </a:prstGeom>
              <a:blipFill>
                <a:blip r:embed="rId7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81" name="Text Box 120"/>
              <p:cNvSpPr txBox="1"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7772400" y="4648201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8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1" name="Text Box 12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7772400" y="4648201"/>
                <a:ext cx="533400" cy="519113"/>
              </a:xfrm>
              <a:prstGeom prst="rect">
                <a:avLst/>
              </a:prstGeom>
              <a:blipFill>
                <a:blip r:embed="rId7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129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2667000" y="1828800"/>
            <a:ext cx="5562600" cy="914400"/>
            <a:chOff x="720" y="1152"/>
            <a:chExt cx="3504" cy="576"/>
          </a:xfrm>
        </p:grpSpPr>
        <p:sp>
          <p:nvSpPr>
            <p:cNvPr id="11308" name="Line 112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 flipH="1">
              <a:off x="720" y="1296"/>
              <a:ext cx="3072" cy="432"/>
            </a:xfrm>
            <a:prstGeom prst="line">
              <a:avLst/>
            </a:prstGeom>
            <a:noFill/>
            <a:ln w="57150">
              <a:solidFill>
                <a:srgbClr val="0432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1309" name="Oval 114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744" y="1248"/>
              <a:ext cx="96" cy="96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10" name="Text Box 121"/>
                <p:cNvSpPr txBox="1">
                  <a:spLocks noChangeArrowheads="1"/>
                </p:cNvSpPr>
                <p:nvPr>
                  <p:custDataLst>
                    <p:tags r:id="rId33"/>
                  </p:custDataLst>
                </p:nvPr>
              </p:nvSpPr>
              <p:spPr bwMode="auto">
                <a:xfrm>
                  <a:off x="3888" y="1152"/>
                  <a:ext cx="336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oMath>
                    </m:oMathPara>
                  </a14:m>
                  <a:endParaRPr lang="en-US" sz="2800" b="1" baseline="-25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1310" name="Text Box 121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80"/>
                  </p:custDataLst>
                </p:nvPr>
              </p:nvSpPr>
              <p:spPr bwMode="auto">
                <a:xfrm>
                  <a:off x="3888" y="1152"/>
                  <a:ext cx="336" cy="327"/>
                </a:xfrm>
                <a:prstGeom prst="rect">
                  <a:avLst/>
                </a:prstGeom>
                <a:blipFill>
                  <a:blip r:embed="rId81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285" name="Oval 11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410200" y="22860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86" name="Text Box 133"/>
              <p:cNvSpPr txBox="1"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5181600" y="3886200"/>
                <a:ext cx="685800" cy="519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800" b="0" i="1" baseline="-25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6" name="Text Box 13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5181600" y="3886200"/>
                <a:ext cx="685800" cy="519112"/>
              </a:xfrm>
              <a:prstGeom prst="rect">
                <a:avLst/>
              </a:prstGeom>
              <a:blipFill>
                <a:blip r:embed="rId85"/>
                <a:stretch>
                  <a:fillRect b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87" name="Text Box 13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5181600" y="1752601"/>
                <a:ext cx="6858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800" b="0" i="1" baseline="-25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87" name="Text Box 13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6"/>
                </p:custDataLst>
              </p:nvPr>
            </p:nvSpPr>
            <p:spPr bwMode="auto">
              <a:xfrm>
                <a:off x="5181600" y="1752601"/>
                <a:ext cx="685800" cy="519113"/>
              </a:xfrm>
              <a:prstGeom prst="rect">
                <a:avLst/>
              </a:prstGeom>
              <a:blipFill>
                <a:blip r:embed="rId87"/>
                <a:stretch>
                  <a:fillRect b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141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2624138" y="2224088"/>
            <a:ext cx="4919662" cy="2500312"/>
            <a:chOff x="693" y="1401"/>
            <a:chExt cx="3099" cy="1575"/>
          </a:xfrm>
        </p:grpSpPr>
        <p:grpSp>
          <p:nvGrpSpPr>
            <p:cNvPr id="11300" name="Group 130"/>
            <p:cNvGrpSpPr>
              <a:grpSpLocks/>
            </p:cNvGrpSpPr>
            <p:nvPr/>
          </p:nvGrpSpPr>
          <p:grpSpPr bwMode="auto">
            <a:xfrm>
              <a:off x="693" y="1667"/>
              <a:ext cx="3099" cy="1309"/>
              <a:chOff x="693" y="1667"/>
              <a:chExt cx="3099" cy="1309"/>
            </a:xfrm>
          </p:grpSpPr>
          <p:sp>
            <p:nvSpPr>
              <p:cNvPr id="11302" name="Line 109"/>
              <p:cNvSpPr>
                <a:spLocks noChangeShapeType="1"/>
              </p:cNvSpPr>
              <p:nvPr>
                <p:custDataLst>
                  <p:tags r:id="rId29"/>
                </p:custDataLst>
              </p:nvPr>
            </p:nvSpPr>
            <p:spPr bwMode="auto">
              <a:xfrm flipH="1" flipV="1">
                <a:off x="720" y="1728"/>
                <a:ext cx="3072" cy="1248"/>
              </a:xfrm>
              <a:prstGeom prst="line">
                <a:avLst/>
              </a:prstGeom>
              <a:noFill/>
              <a:ln w="57150">
                <a:solidFill>
                  <a:srgbClr val="0432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11303" name="Oval 11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693" y="1667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01" name="Text Box 135"/>
                <p:cNvSpPr txBox="1">
                  <a:spLocks noChangeArrowheads="1"/>
                </p:cNvSpPr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720" y="1401"/>
                  <a:ext cx="240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oMath>
                    </m:oMathPara>
                  </a14:m>
                  <a:endParaRPr lang="en-US" sz="2800" b="1" baseline="-25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1301" name="Text Box 135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88"/>
                  </p:custDataLst>
                </p:nvPr>
              </p:nvSpPr>
              <p:spPr bwMode="auto">
                <a:xfrm>
                  <a:off x="720" y="1401"/>
                  <a:ext cx="240" cy="327"/>
                </a:xfrm>
                <a:prstGeom prst="rect">
                  <a:avLst/>
                </a:prstGeom>
                <a:blipFill>
                  <a:blip r:embed="rId89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289" name="Oval 136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677400" y="263525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1290" name="Oval 138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386013" y="2644775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91" name="Text Box 139"/>
              <p:cNvSpPr txBox="1"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905000" y="2209801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2800" b="0" i="1" baseline="-25000" dirty="0" err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91" name="Text Box 13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0"/>
                </p:custDataLst>
              </p:nvPr>
            </p:nvSpPr>
            <p:spPr bwMode="auto">
              <a:xfrm>
                <a:off x="1905000" y="2209801"/>
                <a:ext cx="533400" cy="519113"/>
              </a:xfrm>
              <a:prstGeom prst="rect">
                <a:avLst/>
              </a:prstGeom>
              <a:blipFill>
                <a:blip r:embed="rId9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92" name="Text Box 140"/>
              <p:cNvSpPr txBox="1"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9677400" y="2209801"/>
                <a:ext cx="53340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2800" b="0" i="1" baseline="-25000" dirty="0" err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92" name="Text Box 14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2"/>
                </p:custDataLst>
              </p:nvPr>
            </p:nvSpPr>
            <p:spPr bwMode="auto">
              <a:xfrm>
                <a:off x="9677400" y="2209801"/>
                <a:ext cx="533400" cy="519113"/>
              </a:xfrm>
              <a:prstGeom prst="rect">
                <a:avLst/>
              </a:prstGeom>
              <a:blipFill>
                <a:blip r:embed="rId93"/>
                <a:stretch>
                  <a:fillRect b="-142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93" name="Oval 110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410200" y="38100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1294" name="Oval 97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467600" y="46482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48A9EED-0227-B74F-9569-C49E584AC826}"/>
                  </a:ext>
                </a:extLst>
              </p:cNvPr>
              <p:cNvSpPr txBox="1"/>
              <p:nvPr/>
            </p:nvSpPr>
            <p:spPr>
              <a:xfrm>
                <a:off x="1466849" y="1622502"/>
                <a:ext cx="3059364" cy="4249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48A9EED-0227-B74F-9569-C49E584AC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849" y="1622502"/>
                <a:ext cx="3059364" cy="424925"/>
              </a:xfrm>
              <a:prstGeom prst="rect">
                <a:avLst/>
              </a:prstGeom>
              <a:blipFill>
                <a:blip r:embed="rId94"/>
                <a:stretch>
                  <a:fillRect l="-413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2012661-F13D-474A-9B2E-8E8EBE7EAE2D}"/>
                  </a:ext>
                </a:extLst>
              </p:cNvPr>
              <p:cNvSpPr txBox="1"/>
              <p:nvPr/>
            </p:nvSpPr>
            <p:spPr>
              <a:xfrm>
                <a:off x="8333370" y="1693385"/>
                <a:ext cx="25941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2012661-F13D-474A-9B2E-8E8EBE7EA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370" y="1693385"/>
                <a:ext cx="2594172" cy="369332"/>
              </a:xfrm>
              <a:prstGeom prst="rect">
                <a:avLst/>
              </a:prstGeom>
              <a:blipFill>
                <a:blip r:embed="rId95"/>
                <a:stretch>
                  <a:fillRect l="-1463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Oval 152">
            <a:extLst>
              <a:ext uri="{FF2B5EF4-FFF2-40B4-BE49-F238E27FC236}">
                <a16:creationId xmlns:a16="http://schemas.microsoft.com/office/drawing/2014/main" id="{9084C521-EDF0-7643-9687-7EABF50BDC12}"/>
              </a:ext>
            </a:extLst>
          </p:cNvPr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2590800" y="2257425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70" name="Oval 153">
            <a:extLst>
              <a:ext uri="{FF2B5EF4-FFF2-40B4-BE49-F238E27FC236}">
                <a16:creationId xmlns:a16="http://schemas.microsoft.com/office/drawing/2014/main" id="{EFF4578D-BC5C-7742-AD2C-42BB6C8612F1}"/>
              </a:ext>
            </a:extLst>
          </p:cNvPr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7696200" y="1871663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768A409C-F94E-584E-B7FF-7BE2B3B8E7EA}"/>
                  </a:ext>
                </a:extLst>
              </p:cNvPr>
              <p:cNvSpPr/>
              <p:nvPr/>
            </p:nvSpPr>
            <p:spPr>
              <a:xfrm>
                <a:off x="2108219" y="5064997"/>
                <a:ext cx="3233642" cy="123617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Image cross-ratio: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</m:d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768A409C-F94E-584E-B7FF-7BE2B3B8E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219" y="5064997"/>
                <a:ext cx="3233642" cy="1236172"/>
              </a:xfrm>
              <a:prstGeom prst="rect">
                <a:avLst/>
              </a:prstGeom>
              <a:blipFill>
                <a:blip r:embed="rId96"/>
                <a:stretch>
                  <a:fillRect t="-3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00489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9" grpId="0" animBg="1"/>
      <p:bldP spid="11290" grpId="0" animBg="1"/>
      <p:bldP spid="11291" grpId="0"/>
      <p:bldP spid="11292" grpId="0"/>
      <p:bldP spid="2" grpId="0"/>
      <p:bldP spid="6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Height measurement examples</a:t>
            </a:r>
          </a:p>
        </p:txBody>
      </p:sp>
      <p:pic>
        <p:nvPicPr>
          <p:cNvPr id="4" name="Picture 3" descr="Screen Shot 2018-03-07 at 10.06.08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323"/>
          <a:stretch/>
        </p:blipFill>
        <p:spPr>
          <a:xfrm>
            <a:off x="1575920" y="1143000"/>
            <a:ext cx="3540123" cy="411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0200" y="6096000"/>
            <a:ext cx="8991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A. </a:t>
            </a:r>
            <a:r>
              <a:rPr lang="en-US" sz="1600" dirty="0" err="1"/>
              <a:t>Criminisi</a:t>
            </a:r>
            <a:r>
              <a:rPr lang="en-US" sz="1600" dirty="0"/>
              <a:t>, I. Reid, and A. </a:t>
            </a:r>
            <a:r>
              <a:rPr lang="en-US" sz="1600" dirty="0" err="1"/>
              <a:t>Zisserman</a:t>
            </a:r>
            <a:r>
              <a:rPr lang="en-US" sz="1600" dirty="0"/>
              <a:t>, </a:t>
            </a:r>
            <a:r>
              <a:rPr lang="en-US" sz="1600" dirty="0">
                <a:hlinkClick r:id="rId3"/>
              </a:rPr>
              <a:t>Single View Metrology</a:t>
            </a:r>
            <a:r>
              <a:rPr lang="en-US" sz="1600" dirty="0"/>
              <a:t>, IJCV 2000</a:t>
            </a:r>
          </a:p>
          <a:p>
            <a:pPr algn="ctr"/>
            <a:r>
              <a:rPr lang="en-US" sz="1600" dirty="0"/>
              <a:t> Figure from </a:t>
            </a:r>
            <a:r>
              <a:rPr lang="en-US" sz="1600" dirty="0">
                <a:hlinkClick r:id="rId4"/>
              </a:rPr>
              <a:t>UPenn CIS580 slides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4B8C61-6C4A-F048-A0A2-1190D9C9EF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4" r="25555" b="11111"/>
          <a:stretch/>
        </p:blipFill>
        <p:spPr>
          <a:xfrm>
            <a:off x="5029200" y="1200150"/>
            <a:ext cx="5410200" cy="4057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B554B5-BE36-7545-A616-9628E33CB071}"/>
              </a:ext>
            </a:extLst>
          </p:cNvPr>
          <p:cNvSpPr txBox="1"/>
          <p:nvPr/>
        </p:nvSpPr>
        <p:spPr>
          <a:xfrm>
            <a:off x="5077162" y="5314950"/>
            <a:ext cx="5314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That booth is still there! (Oxford, September 2022)</a:t>
            </a:r>
          </a:p>
        </p:txBody>
      </p:sp>
    </p:spTree>
    <p:extLst>
      <p:ext uri="{BB962C8B-B14F-4D97-AF65-F5344CB8AC3E}">
        <p14:creationId xmlns:p14="http://schemas.microsoft.com/office/powerpoint/2010/main" val="270548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Height measurement examples</a:t>
            </a:r>
          </a:p>
        </p:txBody>
      </p:sp>
      <p:pic>
        <p:nvPicPr>
          <p:cNvPr id="4" name="Picture 3" descr="Screen Shot 2018-03-07 at 10.06.08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323"/>
          <a:stretch/>
        </p:blipFill>
        <p:spPr>
          <a:xfrm>
            <a:off x="1575920" y="1143000"/>
            <a:ext cx="3540123" cy="4114800"/>
          </a:xfrm>
          <a:prstGeom prst="rect">
            <a:avLst/>
          </a:prstGeom>
        </p:spPr>
      </p:pic>
      <p:pic>
        <p:nvPicPr>
          <p:cNvPr id="5" name="Picture 4" descr="Screen Shot 2018-03-07 at 10.06.2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786" y="1219200"/>
            <a:ext cx="5599215" cy="411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0200" y="6096000"/>
            <a:ext cx="8991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A. </a:t>
            </a:r>
            <a:r>
              <a:rPr lang="en-US" sz="1600" dirty="0" err="1"/>
              <a:t>Criminisi</a:t>
            </a:r>
            <a:r>
              <a:rPr lang="en-US" sz="1600" dirty="0"/>
              <a:t>, I. Reid, and A. </a:t>
            </a:r>
            <a:r>
              <a:rPr lang="en-US" sz="1600" dirty="0" err="1"/>
              <a:t>Zisserman</a:t>
            </a:r>
            <a:r>
              <a:rPr lang="en-US" sz="1600" dirty="0"/>
              <a:t>, </a:t>
            </a:r>
            <a:r>
              <a:rPr lang="en-US" sz="1600" dirty="0">
                <a:hlinkClick r:id="rId4"/>
              </a:rPr>
              <a:t>Single View Metrology</a:t>
            </a:r>
            <a:r>
              <a:rPr lang="en-US" sz="1600" dirty="0"/>
              <a:t>, IJCV 2000</a:t>
            </a:r>
          </a:p>
          <a:p>
            <a:pPr algn="ctr"/>
            <a:r>
              <a:rPr lang="en-US" sz="1600" dirty="0"/>
              <a:t> Figure from </a:t>
            </a:r>
            <a:r>
              <a:rPr lang="en-US" sz="1600" dirty="0">
                <a:hlinkClick r:id="rId5"/>
              </a:rPr>
              <a:t>UPenn CIS580 slides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4039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/>
              <a:t>Are the heights of the two groups of people consistent with one another?</a:t>
            </a:r>
          </a:p>
          <a:p>
            <a:pPr marL="857250" lvl="1" indent="-457200">
              <a:buFont typeface="Arial"/>
              <a:buChar char="•"/>
            </a:pPr>
            <a:r>
              <a:rPr lang="en-US" sz="2400" dirty="0"/>
              <a:t>Measure heights using Christ as reference</a:t>
            </a:r>
          </a:p>
        </p:txBody>
      </p:sp>
      <p:pic>
        <p:nvPicPr>
          <p:cNvPr id="8" name="Picture 7" descr="Screen Shot 2018-03-07 at 10.20.3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73334"/>
            <a:ext cx="9144000" cy="3189266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602252" y="5486400"/>
            <a:ext cx="4265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1800" dirty="0" err="1"/>
              <a:t>Piero</a:t>
            </a:r>
            <a:r>
              <a:rPr lang="en-US" sz="1800" dirty="0"/>
              <a:t> </a:t>
            </a:r>
            <a:r>
              <a:rPr lang="en-US" sz="1800" dirty="0" err="1"/>
              <a:t>della</a:t>
            </a:r>
            <a:r>
              <a:rPr lang="en-US" sz="1800" dirty="0"/>
              <a:t> Francesca</a:t>
            </a:r>
            <a:r>
              <a:rPr lang="en-US" sz="1800" i="1" dirty="0"/>
              <a:t>, Flagellation, </a:t>
            </a:r>
            <a:r>
              <a:rPr lang="en-US" sz="1800" dirty="0"/>
              <a:t>ca. 1455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6258580"/>
            <a:ext cx="1005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A. </a:t>
            </a:r>
            <a:r>
              <a:rPr lang="en-US" sz="1400" dirty="0" err="1"/>
              <a:t>Criminisi</a:t>
            </a:r>
            <a:r>
              <a:rPr lang="en-US" sz="1400" dirty="0"/>
              <a:t>, M. Kemp, and A. </a:t>
            </a:r>
            <a:r>
              <a:rPr lang="en-US" sz="1400" dirty="0" err="1"/>
              <a:t>Zisserman,</a:t>
            </a:r>
            <a:r>
              <a:rPr lang="en-US" sz="1400" dirty="0" err="1">
                <a:hlinkClick r:id="rId3"/>
              </a:rPr>
              <a:t>Bringing</a:t>
            </a:r>
            <a:r>
              <a:rPr lang="en-US" sz="1400" dirty="0">
                <a:hlinkClick r:id="rId3"/>
              </a:rPr>
              <a:t> Pictorial Space to Life: computer techniques for the analysis of paintings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i="1" dirty="0"/>
              <a:t>Proc. Computers and the History of Art</a:t>
            </a:r>
            <a:r>
              <a:rPr lang="en-US" sz="1400" dirty="0"/>
              <a:t>, 2002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172200" y="2209800"/>
            <a:ext cx="4495800" cy="3505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4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2">
            <a:extLst>
              <a:ext uri="{FF2B5EF4-FFF2-40B4-BE49-F238E27FC236}">
                <a16:creationId xmlns:a16="http://schemas.microsoft.com/office/drawing/2014/main" id="{28A70707-7F29-004A-9D87-B381C1E17418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1554164" y="2693988"/>
            <a:ext cx="9113837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  <p:grpSp>
        <p:nvGrpSpPr>
          <p:cNvPr id="7170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524000" y="2693988"/>
            <a:ext cx="9139238" cy="4159250"/>
            <a:chOff x="1050" y="1976"/>
            <a:chExt cx="3862" cy="1830"/>
          </a:xfrm>
        </p:grpSpPr>
        <p:sp>
          <p:nvSpPr>
            <p:cNvPr id="7188" name="Line 4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5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6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7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8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9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10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11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12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13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14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9" name="Line 15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0" name="Line 16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71" name="Group 17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 flipH="1">
            <a:off x="1530350" y="2698750"/>
            <a:ext cx="9118600" cy="4159250"/>
            <a:chOff x="1050" y="1976"/>
            <a:chExt cx="3862" cy="1830"/>
          </a:xfrm>
        </p:grpSpPr>
        <p:sp>
          <p:nvSpPr>
            <p:cNvPr id="7175" name="Line 18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1056" y="1976"/>
              <a:ext cx="3479" cy="149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1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1586" y="1976"/>
              <a:ext cx="2949" cy="183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2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V="1">
              <a:off x="2525" y="1976"/>
              <a:ext cx="2010" cy="1824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2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V="1">
              <a:off x="3371" y="1976"/>
              <a:ext cx="1164" cy="181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22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 flipV="1">
              <a:off x="4195" y="1976"/>
              <a:ext cx="340" cy="181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23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 flipH="1" flipV="1">
              <a:off x="4535" y="1976"/>
              <a:ext cx="367" cy="921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2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H="1" flipV="1">
              <a:off x="4540" y="1976"/>
              <a:ext cx="372" cy="401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2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4540" y="1976"/>
              <a:ext cx="368" cy="19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26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 flipV="1">
              <a:off x="4540" y="1976"/>
              <a:ext cx="357" cy="9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27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V="1">
              <a:off x="1062" y="1976"/>
              <a:ext cx="3478" cy="989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28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V="1">
              <a:off x="1050" y="1976"/>
              <a:ext cx="3479" cy="59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2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1056" y="1976"/>
              <a:ext cx="3473" cy="339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3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V="1">
              <a:off x="1050" y="1976"/>
              <a:ext cx="3479" cy="14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2" name="Rectangle 31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dirty="0"/>
              <a:t>Locating a 3D point on the ground plane</a:t>
            </a:r>
          </a:p>
        </p:txBody>
      </p:sp>
      <p:pic>
        <p:nvPicPr>
          <p:cNvPr id="7173" name="Picture 92" descr="column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952500"/>
            <a:ext cx="9429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98" descr="Picture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0"/>
            <a:ext cx="552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Oval 110">
            <a:extLst>
              <a:ext uri="{FF2B5EF4-FFF2-40B4-BE49-F238E27FC236}">
                <a16:creationId xmlns:a16="http://schemas.microsoft.com/office/drawing/2014/main" id="{900BA731-E692-EC45-9AB9-0570DA4DD646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410200" y="38100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5" name="Oval 97">
            <a:extLst>
              <a:ext uri="{FF2B5EF4-FFF2-40B4-BE49-F238E27FC236}">
                <a16:creationId xmlns:a16="http://schemas.microsoft.com/office/drawing/2014/main" id="{B6FC04C9-6DF5-294B-9F61-C7F3F9D2010E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467600" y="4648200"/>
            <a:ext cx="152400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8228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5" name="Line 28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28600" y="5522687"/>
            <a:ext cx="3722581" cy="22391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6" name="Line 29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V="1">
            <a:off x="1341438" y="4432239"/>
            <a:ext cx="3722686" cy="28426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7" name="Line 3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951181" y="4432240"/>
            <a:ext cx="1112943" cy="111283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0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558820" y="3476415"/>
            <a:ext cx="2290867" cy="146065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3" name="Oval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30436" y="3886200"/>
            <a:ext cx="101600" cy="100013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88" name="Text Box 15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111600" y="3657600"/>
                <a:ext cx="708025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0288" name="Text Box 1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111600" y="3657600"/>
                <a:ext cx="708025" cy="39687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0" name="Rectangle 20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 dirty="0"/>
              <a:t>Locating a 3D point on the ground plane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FADC2D-4205-C944-B1AD-592DDBD3A3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Assuming that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is a projection of a point on the ground plane, how do we reconstruct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FADC2D-4205-C944-B1AD-592DDBD3A3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1" name="Text Box 21"/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3657600" y="4953000"/>
                <a:ext cx="420307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251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3657600" y="4953000"/>
                <a:ext cx="420307" cy="4001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5" name="Line 26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228600" y="4460663"/>
            <a:ext cx="1127020" cy="1062023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Text Box 3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514599" y="5543490"/>
            <a:ext cx="15671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>
                <a:solidFill>
                  <a:srgbClr val="000000"/>
                </a:solidFill>
              </a:rPr>
              <a:t>ground plane</a:t>
            </a:r>
          </a:p>
        </p:txBody>
      </p:sp>
      <p:sp>
        <p:nvSpPr>
          <p:cNvPr id="10258" name="Oval 3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778249" y="4837054"/>
            <a:ext cx="147638" cy="147637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6" name="Group 58"/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1135062" y="2895600"/>
            <a:ext cx="2065338" cy="1517650"/>
            <a:chOff x="246" y="1660"/>
            <a:chExt cx="1301" cy="9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75" name="Text Box 25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46" y="1808"/>
                  <a:ext cx="25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oMath>
                    </m:oMathPara>
                  </a14:m>
                  <a:endParaRPr lang="en-US" sz="2000" dirty="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10275" name="Text 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26"/>
                  </p:custDataLst>
                </p:nvPr>
              </p:nvSpPr>
              <p:spPr bwMode="auto">
                <a:xfrm>
                  <a:off x="246" y="1808"/>
                  <a:ext cx="258" cy="252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276" name="Group 53"/>
            <p:cNvGrpSpPr>
              <a:grpSpLocks/>
            </p:cNvGrpSpPr>
            <p:nvPr/>
          </p:nvGrpSpPr>
          <p:grpSpPr bwMode="auto">
            <a:xfrm>
              <a:off x="491" y="1660"/>
              <a:ext cx="1056" cy="956"/>
              <a:chOff x="491" y="1660"/>
              <a:chExt cx="1056" cy="956"/>
            </a:xfrm>
          </p:grpSpPr>
          <p:grpSp>
            <p:nvGrpSpPr>
              <p:cNvPr id="10277" name="Group 35"/>
              <p:cNvGrpSpPr>
                <a:grpSpLocks/>
              </p:cNvGrpSpPr>
              <p:nvPr/>
            </p:nvGrpSpPr>
            <p:grpSpPr bwMode="auto">
              <a:xfrm>
                <a:off x="655" y="1660"/>
                <a:ext cx="892" cy="956"/>
                <a:chOff x="1392" y="912"/>
                <a:chExt cx="672" cy="720"/>
              </a:xfrm>
            </p:grpSpPr>
            <p:sp>
              <p:nvSpPr>
                <p:cNvPr id="10279" name="Line 36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 flipH="1">
                  <a:off x="1392" y="1104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0" name="Line 37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 flipH="1">
                  <a:off x="1872" y="912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1" name="Line 38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 flipV="1">
                  <a:off x="1392" y="1440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2" name="Line 39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 flipV="1">
                  <a:off x="1584" y="912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278" name="Oval 48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91" y="1996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</p:grpSp>
      <p:sp>
        <p:nvSpPr>
          <p:cNvPr id="40" name="Line 11">
            <a:extLst>
              <a:ext uri="{FF2B5EF4-FFF2-40B4-BE49-F238E27FC236}">
                <a16:creationId xmlns:a16="http://schemas.microsoft.com/office/drawing/2014/main" id="{77499311-B25A-B540-9FF9-BA4EDE0CD3FC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1949223" y="3124199"/>
            <a:ext cx="1174977" cy="865354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512F7-D54C-3F4E-A869-C3671B898C3E}"/>
                  </a:ext>
                </a:extLst>
              </p:cNvPr>
              <p:cNvSpPr txBox="1"/>
              <p:nvPr/>
            </p:nvSpPr>
            <p:spPr>
              <a:xfrm>
                <a:off x="5645374" y="2019806"/>
                <a:ext cx="6096003" cy="3316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First, find the direction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in space corresponding to image point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sSup>
                        <m:sSupPr>
                          <m:ctrlP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Recall: knowing the camera calibration allows us to map points in the image to visual ray directions in space!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512F7-D54C-3F4E-A869-C3671B898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374" y="2019806"/>
                <a:ext cx="6096003" cy="3316677"/>
              </a:xfrm>
              <a:prstGeom prst="rect">
                <a:avLst/>
              </a:prstGeom>
              <a:blipFill>
                <a:blip r:embed="rId28"/>
                <a:stretch>
                  <a:fillRect l="-1455" t="-1141" b="-1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928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5" name="Line 28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28600" y="5522687"/>
            <a:ext cx="3722581" cy="22391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6" name="Line 29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V="1">
            <a:off x="1341438" y="4432239"/>
            <a:ext cx="3722686" cy="28426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7" name="Line 3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951181" y="4432240"/>
            <a:ext cx="1112943" cy="111283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0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558820" y="3476415"/>
            <a:ext cx="2290867" cy="146065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3" name="Oval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30436" y="3886200"/>
            <a:ext cx="101600" cy="100013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88" name="Text Box 15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111600" y="3657600"/>
                <a:ext cx="708025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0288" name="Text Box 1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2111600" y="3657600"/>
                <a:ext cx="708025" cy="39687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0" name="Rectangle 20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 dirty="0"/>
              <a:t>Locating a 3D point on the ground plane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FADC2D-4205-C944-B1AD-592DDBD3A3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Assuming that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is a projection of a point on the ground plane, how do we reconstruct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FADC2D-4205-C944-B1AD-592DDBD3A3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5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1" name="Text Box 21"/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3657600" y="4953000"/>
                <a:ext cx="420307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251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3657600" y="4953000"/>
                <a:ext cx="420307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5" name="Line 26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228600" y="4460663"/>
            <a:ext cx="1127020" cy="1062023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Text Box 3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514599" y="5543490"/>
            <a:ext cx="15671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>
                <a:solidFill>
                  <a:srgbClr val="000000"/>
                </a:solidFill>
              </a:rPr>
              <a:t>ground plane</a:t>
            </a:r>
          </a:p>
        </p:txBody>
      </p:sp>
      <p:sp>
        <p:nvSpPr>
          <p:cNvPr id="10258" name="Oval 3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778249" y="4837054"/>
            <a:ext cx="147638" cy="147637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6" name="Group 58"/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1135062" y="2895600"/>
            <a:ext cx="2065338" cy="1517650"/>
            <a:chOff x="246" y="1660"/>
            <a:chExt cx="1301" cy="9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75" name="Text Box 25"/>
                <p:cNvSpPr txBox="1">
                  <a:spLocks noChangeArrowheads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246" y="1808"/>
                  <a:ext cx="25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0" hangingPunct="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oMath>
                    </m:oMathPara>
                  </a14:m>
                  <a:endParaRPr lang="en-US" sz="2000" dirty="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10275" name="Text 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246" y="1808"/>
                  <a:ext cx="258" cy="25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276" name="Group 53"/>
            <p:cNvGrpSpPr>
              <a:grpSpLocks/>
            </p:cNvGrpSpPr>
            <p:nvPr/>
          </p:nvGrpSpPr>
          <p:grpSpPr bwMode="auto">
            <a:xfrm>
              <a:off x="491" y="1660"/>
              <a:ext cx="1056" cy="956"/>
              <a:chOff x="491" y="1660"/>
              <a:chExt cx="1056" cy="956"/>
            </a:xfrm>
          </p:grpSpPr>
          <p:grpSp>
            <p:nvGrpSpPr>
              <p:cNvPr id="10277" name="Group 35"/>
              <p:cNvGrpSpPr>
                <a:grpSpLocks/>
              </p:cNvGrpSpPr>
              <p:nvPr/>
            </p:nvGrpSpPr>
            <p:grpSpPr bwMode="auto">
              <a:xfrm>
                <a:off x="655" y="1660"/>
                <a:ext cx="892" cy="956"/>
                <a:chOff x="1392" y="912"/>
                <a:chExt cx="672" cy="720"/>
              </a:xfrm>
            </p:grpSpPr>
            <p:sp>
              <p:nvSpPr>
                <p:cNvPr id="10279" name="Line 36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 flipH="1">
                  <a:off x="1392" y="1104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0" name="Line 37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 flipH="1">
                  <a:off x="1872" y="912"/>
                  <a:ext cx="192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1" name="Line 38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 flipV="1">
                  <a:off x="1392" y="1440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2" name="Line 39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 flipV="1">
                  <a:off x="1584" y="912"/>
                  <a:ext cx="48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278" name="Oval 48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91" y="1996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</p:grpSp>
      <p:sp>
        <p:nvSpPr>
          <p:cNvPr id="40" name="Line 11">
            <a:extLst>
              <a:ext uri="{FF2B5EF4-FFF2-40B4-BE49-F238E27FC236}">
                <a16:creationId xmlns:a16="http://schemas.microsoft.com/office/drawing/2014/main" id="{77499311-B25A-B540-9FF9-BA4EDE0CD3FC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1949223" y="3124199"/>
            <a:ext cx="1174977" cy="865354"/>
          </a:xfrm>
          <a:prstGeom prst="line">
            <a:avLst/>
          </a:prstGeom>
          <a:noFill/>
          <a:ln w="28575" cap="flat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512F7-D54C-3F4E-A869-C3671B898C3E}"/>
                  </a:ext>
                </a:extLst>
              </p:cNvPr>
              <p:cNvSpPr txBox="1"/>
              <p:nvPr/>
            </p:nvSpPr>
            <p:spPr>
              <a:xfrm>
                <a:off x="5645374" y="2019806"/>
                <a:ext cx="6096003" cy="477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First, find the direction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in space corresponding to image point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:</a:t>
                </a:r>
                <a:br>
                  <a:rPr lang="en-US" dirty="0"/>
                </a:br>
                <a:endParaRPr lang="en-US" sz="800" dirty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sSup>
                        <m:sSupPr>
                          <m:ctrlP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vertical vanishing direction is the normal to the plane. Let’s say it’s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direction. Then the equation of the ground plane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is the height of the camera above the ground plane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Finally, all we need to do is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so that its third entry is equal to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, and append a 1 to get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512F7-D54C-3F4E-A869-C3671B898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374" y="2019806"/>
                <a:ext cx="6096003" cy="4778872"/>
              </a:xfrm>
              <a:prstGeom prst="rect">
                <a:avLst/>
              </a:prstGeom>
              <a:blipFill>
                <a:blip r:embed="rId30"/>
                <a:stretch>
                  <a:fillRect l="-1455" t="-794"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Line 32">
            <a:extLst>
              <a:ext uri="{FF2B5EF4-FFF2-40B4-BE49-F238E27FC236}">
                <a16:creationId xmlns:a16="http://schemas.microsoft.com/office/drawing/2014/main" id="{8B566566-1E33-5E4C-9140-7B057DEF629B}"/>
              </a:ext>
            </a:extLst>
          </p:cNvPr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1569064" y="3543300"/>
            <a:ext cx="6228" cy="151579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40">
            <a:extLst>
              <a:ext uri="{FF2B5EF4-FFF2-40B4-BE49-F238E27FC236}">
                <a16:creationId xmlns:a16="http://schemas.microsoft.com/office/drawing/2014/main" id="{55D779B4-4303-C547-B047-F33824D7BF3E}"/>
              </a:ext>
            </a:extLst>
          </p:cNvPr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295400" y="3958798"/>
            <a:ext cx="1715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/>
            <a:r>
              <a:rPr lang="en-US" sz="2000" i="1" dirty="0">
                <a:solidFill>
                  <a:srgbClr val="FF0000"/>
                </a:solidFill>
                <a:latin typeface="Times New Roman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59427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6202" name="Group 58"/>
          <p:cNvGrpSpPr>
            <a:grpSpLocks/>
          </p:cNvGrpSpPr>
          <p:nvPr/>
        </p:nvGrpSpPr>
        <p:grpSpPr bwMode="auto">
          <a:xfrm>
            <a:off x="5408614" y="990600"/>
            <a:ext cx="3748087" cy="3784600"/>
            <a:chOff x="0" y="0"/>
            <a:chExt cx="2361" cy="2384"/>
          </a:xfrm>
        </p:grpSpPr>
        <p:grpSp>
          <p:nvGrpSpPr>
            <p:cNvPr id="6173" name="Group 29"/>
            <p:cNvGrpSpPr>
              <a:grpSpLocks/>
            </p:cNvGrpSpPr>
            <p:nvPr/>
          </p:nvGrpSpPr>
          <p:grpSpPr bwMode="auto">
            <a:xfrm>
              <a:off x="0" y="1966"/>
              <a:ext cx="1921" cy="418"/>
              <a:chOff x="0" y="0"/>
              <a:chExt cx="1921" cy="417"/>
            </a:xfrm>
          </p:grpSpPr>
          <p:sp>
            <p:nvSpPr>
              <p:cNvPr id="6146" name="Rectangle 2"/>
              <p:cNvSpPr>
                <a:spLocks/>
              </p:cNvSpPr>
              <p:nvPr/>
            </p:nvSpPr>
            <p:spPr bwMode="auto">
              <a:xfrm rot="5400000">
                <a:off x="767" y="-767"/>
                <a:ext cx="385" cy="1920"/>
              </a:xfrm>
              <a:prstGeom prst="rect">
                <a:avLst/>
              </a:prstGeom>
              <a:noFill/>
              <a:ln w="28575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6167" name="Group 23"/>
              <p:cNvGrpSpPr>
                <a:grpSpLocks/>
              </p:cNvGrpSpPr>
              <p:nvPr/>
            </p:nvGrpSpPr>
            <p:grpSpPr bwMode="auto">
              <a:xfrm>
                <a:off x="94" y="0"/>
                <a:ext cx="1825" cy="192"/>
                <a:chOff x="0" y="0"/>
                <a:chExt cx="1825" cy="192"/>
              </a:xfrm>
            </p:grpSpPr>
            <p:sp>
              <p:nvSpPr>
                <p:cNvPr id="6147" name="Line 3"/>
                <p:cNvSpPr>
                  <a:spLocks noChangeShapeType="1"/>
                </p:cNvSpPr>
                <p:nvPr/>
              </p:nvSpPr>
              <p:spPr bwMode="auto">
                <a:xfrm flipH="1">
                  <a:off x="0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48" name="Line 4"/>
                <p:cNvSpPr>
                  <a:spLocks noChangeShapeType="1"/>
                </p:cNvSpPr>
                <p:nvPr/>
              </p:nvSpPr>
              <p:spPr bwMode="auto">
                <a:xfrm flipH="1">
                  <a:off x="96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49" name="Line 5"/>
                <p:cNvSpPr>
                  <a:spLocks noChangeShapeType="1"/>
                </p:cNvSpPr>
                <p:nvPr/>
              </p:nvSpPr>
              <p:spPr bwMode="auto">
                <a:xfrm flipH="1">
                  <a:off x="192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0" name="Line 6"/>
                <p:cNvSpPr>
                  <a:spLocks noChangeShapeType="1"/>
                </p:cNvSpPr>
                <p:nvPr/>
              </p:nvSpPr>
              <p:spPr bwMode="auto">
                <a:xfrm flipH="1">
                  <a:off x="288" y="0"/>
                  <a:ext cx="1" cy="192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1" name="Line 7"/>
                <p:cNvSpPr>
                  <a:spLocks noChangeShapeType="1"/>
                </p:cNvSpPr>
                <p:nvPr/>
              </p:nvSpPr>
              <p:spPr bwMode="auto">
                <a:xfrm flipH="1">
                  <a:off x="384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2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480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3" name="Line 9"/>
                <p:cNvSpPr>
                  <a:spLocks noChangeShapeType="1"/>
                </p:cNvSpPr>
                <p:nvPr/>
              </p:nvSpPr>
              <p:spPr bwMode="auto">
                <a:xfrm flipH="1">
                  <a:off x="576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4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672" y="0"/>
                  <a:ext cx="1" cy="192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5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768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6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864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7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960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8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056" y="0"/>
                  <a:ext cx="1" cy="192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59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1152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60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248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61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1344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62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1440" y="0"/>
                  <a:ext cx="1" cy="192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63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536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64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1632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65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1728" y="0"/>
                  <a:ext cx="1" cy="96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66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1824" y="0"/>
                  <a:ext cx="1" cy="192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grpSp>
            <p:nvGrpSpPr>
              <p:cNvPr id="6172" name="Group 28"/>
              <p:cNvGrpSpPr>
                <a:grpSpLocks/>
              </p:cNvGrpSpPr>
              <p:nvPr/>
            </p:nvGrpSpPr>
            <p:grpSpPr bwMode="auto">
              <a:xfrm>
                <a:off x="276" y="145"/>
                <a:ext cx="1413" cy="272"/>
                <a:chOff x="0" y="0"/>
                <a:chExt cx="1413" cy="272"/>
              </a:xfrm>
            </p:grpSpPr>
            <p:sp>
              <p:nvSpPr>
                <p:cNvPr id="6168" name="Rectangle 24"/>
                <p:cNvSpPr>
                  <a:spLocks/>
                </p:cNvSpPr>
                <p:nvPr/>
              </p:nvSpPr>
              <p:spPr bwMode="auto">
                <a:xfrm>
                  <a:off x="0" y="0"/>
                  <a:ext cx="248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>
                    <a:spcBef>
                      <a:spcPts val="1350"/>
                    </a:spcBef>
                  </a:pPr>
                  <a:r>
                    <a:rPr lang="en-US">
                      <a:latin typeface="Times New Roman Bold" charset="0"/>
                      <a:cs typeface="Times New Roman Bold" charset="0"/>
                      <a:sym typeface="Times New Roman Bold" charset="0"/>
                    </a:rPr>
                    <a:t>1</a:t>
                  </a:r>
                </a:p>
              </p:txBody>
            </p:sp>
            <p:sp>
              <p:nvSpPr>
                <p:cNvPr id="6169" name="Rectangle 25"/>
                <p:cNvSpPr>
                  <a:spLocks/>
                </p:cNvSpPr>
                <p:nvPr/>
              </p:nvSpPr>
              <p:spPr bwMode="auto">
                <a:xfrm>
                  <a:off x="397" y="0"/>
                  <a:ext cx="248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>
                    <a:spcBef>
                      <a:spcPts val="1350"/>
                    </a:spcBef>
                  </a:pPr>
                  <a:r>
                    <a:rPr lang="en-US">
                      <a:latin typeface="Times New Roman Bold" charset="0"/>
                      <a:cs typeface="Times New Roman Bold" charset="0"/>
                      <a:sym typeface="Times New Roman Bold" charset="0"/>
                    </a:rPr>
                    <a:t>2</a:t>
                  </a:r>
                </a:p>
              </p:txBody>
            </p:sp>
            <p:sp>
              <p:nvSpPr>
                <p:cNvPr id="6170" name="Rectangle 26"/>
                <p:cNvSpPr>
                  <a:spLocks/>
                </p:cNvSpPr>
                <p:nvPr/>
              </p:nvSpPr>
              <p:spPr bwMode="auto">
                <a:xfrm>
                  <a:off x="781" y="0"/>
                  <a:ext cx="248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>
                    <a:spcBef>
                      <a:spcPts val="1350"/>
                    </a:spcBef>
                  </a:pPr>
                  <a:r>
                    <a:rPr lang="en-US">
                      <a:latin typeface="Times New Roman Bold" charset="0"/>
                      <a:cs typeface="Times New Roman Bold" charset="0"/>
                      <a:sym typeface="Times New Roman Bold" charset="0"/>
                    </a:rPr>
                    <a:t>3</a:t>
                  </a:r>
                </a:p>
              </p:txBody>
            </p:sp>
            <p:sp>
              <p:nvSpPr>
                <p:cNvPr id="6171" name="Rectangle 27"/>
                <p:cNvSpPr>
                  <a:spLocks/>
                </p:cNvSpPr>
                <p:nvPr/>
              </p:nvSpPr>
              <p:spPr bwMode="auto">
                <a:xfrm>
                  <a:off x="1165" y="0"/>
                  <a:ext cx="248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>
                    <a:spcBef>
                      <a:spcPts val="1350"/>
                    </a:spcBef>
                  </a:pPr>
                  <a:r>
                    <a:rPr lang="en-US">
                      <a:latin typeface="Times New Roman Bold" charset="0"/>
                      <a:cs typeface="Times New Roman Bold" charset="0"/>
                      <a:sym typeface="Times New Roman Bold" charset="0"/>
                    </a:rPr>
                    <a:t>4</a:t>
                  </a:r>
                </a:p>
              </p:txBody>
            </p:sp>
          </p:grpSp>
        </p:grpSp>
        <p:grpSp>
          <p:nvGrpSpPr>
            <p:cNvPr id="6201" name="Group 57"/>
            <p:cNvGrpSpPr>
              <a:grpSpLocks/>
            </p:cNvGrpSpPr>
            <p:nvPr/>
          </p:nvGrpSpPr>
          <p:grpSpPr bwMode="auto">
            <a:xfrm>
              <a:off x="1921" y="0"/>
              <a:ext cx="440" cy="1920"/>
              <a:chOff x="0" y="0"/>
              <a:chExt cx="440" cy="1920"/>
            </a:xfrm>
          </p:grpSpPr>
          <p:sp>
            <p:nvSpPr>
              <p:cNvPr id="6174" name="Rectangle 30"/>
              <p:cNvSpPr>
                <a:spLocks/>
              </p:cNvSpPr>
              <p:nvPr/>
            </p:nvSpPr>
            <p:spPr bwMode="auto">
              <a:xfrm>
                <a:off x="0" y="0"/>
                <a:ext cx="384" cy="1920"/>
              </a:xfrm>
              <a:prstGeom prst="rect">
                <a:avLst/>
              </a:prstGeom>
              <a:noFill/>
              <a:ln w="28575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6179" name="Group 35"/>
              <p:cNvGrpSpPr>
                <a:grpSpLocks/>
              </p:cNvGrpSpPr>
              <p:nvPr/>
            </p:nvGrpSpPr>
            <p:grpSpPr bwMode="auto">
              <a:xfrm>
                <a:off x="192" y="240"/>
                <a:ext cx="248" cy="1424"/>
                <a:chOff x="0" y="0"/>
                <a:chExt cx="248" cy="1424"/>
              </a:xfrm>
            </p:grpSpPr>
            <p:sp>
              <p:nvSpPr>
                <p:cNvPr id="6175" name="Rectangle 31"/>
                <p:cNvSpPr>
                  <a:spLocks/>
                </p:cNvSpPr>
                <p:nvPr/>
              </p:nvSpPr>
              <p:spPr bwMode="auto">
                <a:xfrm>
                  <a:off x="0" y="1152"/>
                  <a:ext cx="248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>
                    <a:spcBef>
                      <a:spcPts val="1350"/>
                    </a:spcBef>
                  </a:pPr>
                  <a:r>
                    <a:rPr lang="en-US">
                      <a:latin typeface="Times New Roman Bold" charset="0"/>
                      <a:cs typeface="Times New Roman Bold" charset="0"/>
                      <a:sym typeface="Times New Roman Bold" charset="0"/>
                    </a:rPr>
                    <a:t>1</a:t>
                  </a:r>
                </a:p>
              </p:txBody>
            </p:sp>
            <p:sp>
              <p:nvSpPr>
                <p:cNvPr id="6176" name="Rectangle 32"/>
                <p:cNvSpPr>
                  <a:spLocks/>
                </p:cNvSpPr>
                <p:nvPr/>
              </p:nvSpPr>
              <p:spPr bwMode="auto">
                <a:xfrm>
                  <a:off x="0" y="768"/>
                  <a:ext cx="248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>
                    <a:spcBef>
                      <a:spcPts val="1350"/>
                    </a:spcBef>
                  </a:pPr>
                  <a:r>
                    <a:rPr lang="en-US">
                      <a:latin typeface="Times New Roman Bold" charset="0"/>
                      <a:cs typeface="Times New Roman Bold" charset="0"/>
                      <a:sym typeface="Times New Roman Bold" charset="0"/>
                    </a:rPr>
                    <a:t>2</a:t>
                  </a:r>
                </a:p>
              </p:txBody>
            </p:sp>
            <p:sp>
              <p:nvSpPr>
                <p:cNvPr id="6177" name="Rectangle 33"/>
                <p:cNvSpPr>
                  <a:spLocks/>
                </p:cNvSpPr>
                <p:nvPr/>
              </p:nvSpPr>
              <p:spPr bwMode="auto">
                <a:xfrm>
                  <a:off x="0" y="384"/>
                  <a:ext cx="248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>
                    <a:spcBef>
                      <a:spcPts val="1350"/>
                    </a:spcBef>
                  </a:pPr>
                  <a:r>
                    <a:rPr lang="en-US">
                      <a:latin typeface="Times New Roman Bold" charset="0"/>
                      <a:cs typeface="Times New Roman Bold" charset="0"/>
                      <a:sym typeface="Times New Roman Bold" charset="0"/>
                    </a:rPr>
                    <a:t>3</a:t>
                  </a:r>
                </a:p>
              </p:txBody>
            </p:sp>
            <p:sp>
              <p:nvSpPr>
                <p:cNvPr id="6178" name="Rectangle 34"/>
                <p:cNvSpPr>
                  <a:spLocks/>
                </p:cNvSpPr>
                <p:nvPr/>
              </p:nvSpPr>
              <p:spPr bwMode="auto">
                <a:xfrm>
                  <a:off x="0" y="0"/>
                  <a:ext cx="248" cy="2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>
                    <a:spcBef>
                      <a:spcPts val="1350"/>
                    </a:spcBef>
                  </a:pPr>
                  <a:r>
                    <a:rPr lang="en-US">
                      <a:latin typeface="Times New Roman Bold" charset="0"/>
                      <a:cs typeface="Times New Roman Bold" charset="0"/>
                      <a:sym typeface="Times New Roman Bold" charset="0"/>
                    </a:rPr>
                    <a:t>4</a:t>
                  </a:r>
                </a:p>
              </p:txBody>
            </p:sp>
          </p:grpSp>
          <p:grpSp>
            <p:nvGrpSpPr>
              <p:cNvPr id="6200" name="Group 5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1825"/>
                <a:chOff x="0" y="0"/>
                <a:chExt cx="192" cy="1825"/>
              </a:xfrm>
            </p:grpSpPr>
            <p:sp>
              <p:nvSpPr>
                <p:cNvPr id="6180" name="Line 36"/>
                <p:cNvSpPr>
                  <a:spLocks noChangeShapeType="1"/>
                </p:cNvSpPr>
                <p:nvPr/>
              </p:nvSpPr>
              <p:spPr bwMode="auto">
                <a:xfrm>
                  <a:off x="0" y="1824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81" name="Line 37"/>
                <p:cNvSpPr>
                  <a:spLocks noChangeShapeType="1"/>
                </p:cNvSpPr>
                <p:nvPr/>
              </p:nvSpPr>
              <p:spPr bwMode="auto">
                <a:xfrm>
                  <a:off x="0" y="1728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82" name="Line 38"/>
                <p:cNvSpPr>
                  <a:spLocks noChangeShapeType="1"/>
                </p:cNvSpPr>
                <p:nvPr/>
              </p:nvSpPr>
              <p:spPr bwMode="auto">
                <a:xfrm>
                  <a:off x="0" y="1632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83" name="Line 39"/>
                <p:cNvSpPr>
                  <a:spLocks noChangeShapeType="1"/>
                </p:cNvSpPr>
                <p:nvPr/>
              </p:nvSpPr>
              <p:spPr bwMode="auto">
                <a:xfrm>
                  <a:off x="0" y="1536"/>
                  <a:ext cx="192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84" name="Line 40"/>
                <p:cNvSpPr>
                  <a:spLocks noChangeShapeType="1"/>
                </p:cNvSpPr>
                <p:nvPr/>
              </p:nvSpPr>
              <p:spPr bwMode="auto">
                <a:xfrm>
                  <a:off x="0" y="1440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85" name="Line 41"/>
                <p:cNvSpPr>
                  <a:spLocks noChangeShapeType="1"/>
                </p:cNvSpPr>
                <p:nvPr/>
              </p:nvSpPr>
              <p:spPr bwMode="auto">
                <a:xfrm>
                  <a:off x="0" y="1344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86" name="Line 42"/>
                <p:cNvSpPr>
                  <a:spLocks noChangeShapeType="1"/>
                </p:cNvSpPr>
                <p:nvPr/>
              </p:nvSpPr>
              <p:spPr bwMode="auto">
                <a:xfrm>
                  <a:off x="0" y="1248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87" name="Line 43"/>
                <p:cNvSpPr>
                  <a:spLocks noChangeShapeType="1"/>
                </p:cNvSpPr>
                <p:nvPr/>
              </p:nvSpPr>
              <p:spPr bwMode="auto">
                <a:xfrm>
                  <a:off x="0" y="1152"/>
                  <a:ext cx="192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88" name="Line 44"/>
                <p:cNvSpPr>
                  <a:spLocks noChangeShapeType="1"/>
                </p:cNvSpPr>
                <p:nvPr/>
              </p:nvSpPr>
              <p:spPr bwMode="auto">
                <a:xfrm>
                  <a:off x="0" y="1056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89" name="Line 45"/>
                <p:cNvSpPr>
                  <a:spLocks noChangeShapeType="1"/>
                </p:cNvSpPr>
                <p:nvPr/>
              </p:nvSpPr>
              <p:spPr bwMode="auto">
                <a:xfrm>
                  <a:off x="0" y="960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0" name="Line 46"/>
                <p:cNvSpPr>
                  <a:spLocks noChangeShapeType="1"/>
                </p:cNvSpPr>
                <p:nvPr/>
              </p:nvSpPr>
              <p:spPr bwMode="auto">
                <a:xfrm>
                  <a:off x="0" y="864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1" name="Line 47"/>
                <p:cNvSpPr>
                  <a:spLocks noChangeShapeType="1"/>
                </p:cNvSpPr>
                <p:nvPr/>
              </p:nvSpPr>
              <p:spPr bwMode="auto">
                <a:xfrm>
                  <a:off x="0" y="768"/>
                  <a:ext cx="192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2" name="Line 48"/>
                <p:cNvSpPr>
                  <a:spLocks noChangeShapeType="1"/>
                </p:cNvSpPr>
                <p:nvPr/>
              </p:nvSpPr>
              <p:spPr bwMode="auto">
                <a:xfrm>
                  <a:off x="0" y="672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3" name="Line 49"/>
                <p:cNvSpPr>
                  <a:spLocks noChangeShapeType="1"/>
                </p:cNvSpPr>
                <p:nvPr/>
              </p:nvSpPr>
              <p:spPr bwMode="auto">
                <a:xfrm>
                  <a:off x="0" y="576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4" name="Line 50"/>
                <p:cNvSpPr>
                  <a:spLocks noChangeShapeType="1"/>
                </p:cNvSpPr>
                <p:nvPr/>
              </p:nvSpPr>
              <p:spPr bwMode="auto">
                <a:xfrm>
                  <a:off x="0" y="480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5" name="Line 51"/>
                <p:cNvSpPr>
                  <a:spLocks noChangeShapeType="1"/>
                </p:cNvSpPr>
                <p:nvPr/>
              </p:nvSpPr>
              <p:spPr bwMode="auto">
                <a:xfrm>
                  <a:off x="0" y="384"/>
                  <a:ext cx="192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6" name="Line 52"/>
                <p:cNvSpPr>
                  <a:spLocks noChangeShapeType="1"/>
                </p:cNvSpPr>
                <p:nvPr/>
              </p:nvSpPr>
              <p:spPr bwMode="auto">
                <a:xfrm>
                  <a:off x="0" y="288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7" name="Line 53"/>
                <p:cNvSpPr>
                  <a:spLocks noChangeShapeType="1"/>
                </p:cNvSpPr>
                <p:nvPr/>
              </p:nvSpPr>
              <p:spPr bwMode="auto">
                <a:xfrm>
                  <a:off x="0" y="192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8" name="Line 54"/>
                <p:cNvSpPr>
                  <a:spLocks noChangeShapeType="1"/>
                </p:cNvSpPr>
                <p:nvPr/>
              </p:nvSpPr>
              <p:spPr bwMode="auto">
                <a:xfrm>
                  <a:off x="0" y="96"/>
                  <a:ext cx="96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199" name="Line 55"/>
                <p:cNvSpPr>
                  <a:spLocks noChangeShapeType="1"/>
                </p:cNvSpPr>
                <p:nvPr/>
              </p:nvSpPr>
              <p:spPr bwMode="auto">
                <a:xfrm>
                  <a:off x="0" y="0"/>
                  <a:ext cx="192" cy="1"/>
                </a:xfrm>
                <a:prstGeom prst="line">
                  <a:avLst/>
                </a:prstGeom>
                <a:noFill/>
                <a:ln w="2857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Measurements within planes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5075236"/>
            <a:ext cx="10363200" cy="109696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Simplest approach: unwarp then measure</a:t>
            </a:r>
          </a:p>
        </p:txBody>
      </p:sp>
      <p:pic>
        <p:nvPicPr>
          <p:cNvPr id="6205" name="Picture 6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914400"/>
            <a:ext cx="30829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06" name="Line 62"/>
          <p:cNvSpPr>
            <a:spLocks noChangeShapeType="1"/>
          </p:cNvSpPr>
          <p:nvPr/>
        </p:nvSpPr>
        <p:spPr bwMode="auto">
          <a:xfrm>
            <a:off x="2895600" y="3276600"/>
            <a:ext cx="533400" cy="228600"/>
          </a:xfrm>
          <a:prstGeom prst="line">
            <a:avLst/>
          </a:prstGeom>
          <a:noFill/>
          <a:ln w="28575" cap="flat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6209" name="Group 65"/>
          <p:cNvGrpSpPr>
            <a:grpSpLocks/>
          </p:cNvGrpSpPr>
          <p:nvPr/>
        </p:nvGrpSpPr>
        <p:grpSpPr bwMode="auto">
          <a:xfrm>
            <a:off x="5334001" y="914400"/>
            <a:ext cx="3082925" cy="3124200"/>
            <a:chOff x="0" y="0"/>
            <a:chExt cx="1942" cy="1968"/>
          </a:xfrm>
        </p:grpSpPr>
        <p:pic>
          <p:nvPicPr>
            <p:cNvPr id="6207" name="Picture 6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42" cy="1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08" name="Line 64"/>
            <p:cNvSpPr>
              <a:spLocks noChangeShapeType="1"/>
            </p:cNvSpPr>
            <p:nvPr/>
          </p:nvSpPr>
          <p:spPr bwMode="auto">
            <a:xfrm>
              <a:off x="720" y="912"/>
              <a:ext cx="432" cy="480"/>
            </a:xfrm>
            <a:prstGeom prst="line">
              <a:avLst/>
            </a:prstGeom>
            <a:noFill/>
            <a:ln w="28575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993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8991616" presetClass="entr" presetSubtype="9125252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>
            <a:extLst>
              <a:ext uri="{FF2B5EF4-FFF2-40B4-BE49-F238E27FC236}">
                <a16:creationId xmlns:a16="http://schemas.microsoft.com/office/drawing/2014/main" id="{23EAC3C2-F276-B000-C08E-89AAD5C2AD4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914400"/>
            <a:ext cx="30829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7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/>
              <a:t>Image rectification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4400" y="4152900"/>
                <a:ext cx="10363200" cy="20193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sym typeface="Arial" charset="0"/>
                  </a:rPr>
                  <a:t>To unwarp (rectify) an image, solve for </a:t>
                </a:r>
                <a:r>
                  <a:rPr lang="en-US" dirty="0" err="1">
                    <a:sym typeface="Arial" charset="0"/>
                  </a:rPr>
                  <a:t>homography</a:t>
                </a:r>
                <a:r>
                  <a:rPr lang="en-US" dirty="0">
                    <a:sym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 Bold" charset="0"/>
                        <a:sym typeface="Arial Bold" charset="0"/>
                      </a:rPr>
                      <m:t>𝑯</m:t>
                    </m:r>
                  </m:oMath>
                </a14:m>
                <a:r>
                  <a:rPr lang="en-US" dirty="0">
                    <a:sym typeface="Arial" charset="0"/>
                  </a:rPr>
                  <a:t> given four pairs of matches assumed to have a known configuration (e.g., square)</a:t>
                </a:r>
                <a:endParaRPr lang="en-US" dirty="0">
                  <a:cs typeface="Arial Bold" charset="0"/>
                  <a:sym typeface="Arial Bold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4152900"/>
                <a:ext cx="10363200" cy="2019300"/>
              </a:xfrm>
              <a:blipFill>
                <a:blip r:embed="rId3"/>
                <a:stretch>
                  <a:fillRect l="-1103" t="-2500" r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21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1" y="914400"/>
            <a:ext cx="30829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Oval 6"/>
          <p:cNvSpPr>
            <a:spLocks/>
          </p:cNvSpPr>
          <p:nvPr/>
        </p:nvSpPr>
        <p:spPr bwMode="auto">
          <a:xfrm>
            <a:off x="2690813" y="3895725"/>
            <a:ext cx="76200" cy="76200"/>
          </a:xfrm>
          <a:prstGeom prst="ellipse">
            <a:avLst/>
          </a:prstGeom>
          <a:solidFill>
            <a:srgbClr val="33CC33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23" name="Oval 7"/>
          <p:cNvSpPr>
            <a:spLocks/>
          </p:cNvSpPr>
          <p:nvPr/>
        </p:nvSpPr>
        <p:spPr bwMode="auto">
          <a:xfrm>
            <a:off x="3590925" y="3533775"/>
            <a:ext cx="76200" cy="76200"/>
          </a:xfrm>
          <a:prstGeom prst="ellipse">
            <a:avLst/>
          </a:prstGeom>
          <a:solidFill>
            <a:srgbClr val="0066FF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24" name="Oval 8"/>
          <p:cNvSpPr>
            <a:spLocks/>
          </p:cNvSpPr>
          <p:nvPr/>
        </p:nvSpPr>
        <p:spPr bwMode="auto">
          <a:xfrm>
            <a:off x="2752725" y="3562350"/>
            <a:ext cx="76200" cy="76200"/>
          </a:xfrm>
          <a:prstGeom prst="ellipse">
            <a:avLst/>
          </a:prstGeom>
          <a:solidFill>
            <a:srgbClr val="FF0000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25" name="Oval 9"/>
          <p:cNvSpPr>
            <a:spLocks/>
          </p:cNvSpPr>
          <p:nvPr/>
        </p:nvSpPr>
        <p:spPr bwMode="auto">
          <a:xfrm>
            <a:off x="3733800" y="3819525"/>
            <a:ext cx="76200" cy="76200"/>
          </a:xfrm>
          <a:prstGeom prst="ellipse">
            <a:avLst/>
          </a:prstGeom>
          <a:solidFill>
            <a:srgbClr val="FFFF00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26" name="Oval 10"/>
          <p:cNvSpPr>
            <a:spLocks/>
          </p:cNvSpPr>
          <p:nvPr/>
        </p:nvSpPr>
        <p:spPr bwMode="auto">
          <a:xfrm>
            <a:off x="6343650" y="3917950"/>
            <a:ext cx="76200" cy="76200"/>
          </a:xfrm>
          <a:prstGeom prst="ellipse">
            <a:avLst/>
          </a:prstGeom>
          <a:solidFill>
            <a:srgbClr val="33CC33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27" name="Oval 11"/>
          <p:cNvSpPr>
            <a:spLocks/>
          </p:cNvSpPr>
          <p:nvPr/>
        </p:nvSpPr>
        <p:spPr bwMode="auto">
          <a:xfrm>
            <a:off x="7300913" y="3213100"/>
            <a:ext cx="76200" cy="76200"/>
          </a:xfrm>
          <a:prstGeom prst="ellipse">
            <a:avLst/>
          </a:prstGeom>
          <a:solidFill>
            <a:srgbClr val="0066FF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28" name="Oval 12"/>
          <p:cNvSpPr>
            <a:spLocks/>
          </p:cNvSpPr>
          <p:nvPr/>
        </p:nvSpPr>
        <p:spPr bwMode="auto">
          <a:xfrm>
            <a:off x="6353175" y="3213100"/>
            <a:ext cx="76200" cy="76200"/>
          </a:xfrm>
          <a:prstGeom prst="ellipse">
            <a:avLst/>
          </a:prstGeom>
          <a:solidFill>
            <a:srgbClr val="FF0000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29" name="Oval 13"/>
          <p:cNvSpPr>
            <a:spLocks/>
          </p:cNvSpPr>
          <p:nvPr/>
        </p:nvSpPr>
        <p:spPr bwMode="auto">
          <a:xfrm>
            <a:off x="7305675" y="3917950"/>
            <a:ext cx="76200" cy="76200"/>
          </a:xfrm>
          <a:prstGeom prst="ellipse">
            <a:avLst/>
          </a:prstGeom>
          <a:solidFill>
            <a:srgbClr val="FFFF00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31" name="Rectangle 15"/>
              <p:cNvSpPr>
                <a:spLocks/>
              </p:cNvSpPr>
              <p:nvPr/>
            </p:nvSpPr>
            <p:spPr bwMode="auto">
              <a:xfrm>
                <a:off x="2819401" y="3352801"/>
                <a:ext cx="29777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 Bold" charset="0"/>
                          <a:sym typeface="Arial Bold" charset="0"/>
                        </a:rPr>
                        <m:t>𝒙</m:t>
                      </m:r>
                    </m:oMath>
                  </m:oMathPara>
                </a14:m>
                <a:endParaRPr lang="en-US" sz="2000" b="1" dirty="0">
                  <a:solidFill>
                    <a:srgbClr val="7030A0"/>
                  </a:solidFill>
                  <a:latin typeface="Arial Bold" charset="0"/>
                  <a:cs typeface="Arial Bold" charset="0"/>
                  <a:sym typeface="Arial Bold" charset="0"/>
                </a:endParaRPr>
              </a:p>
            </p:txBody>
          </p:sp>
        </mc:Choice>
        <mc:Fallback xmlns="">
          <p:sp>
            <p:nvSpPr>
              <p:cNvPr id="9231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1" y="3352801"/>
                <a:ext cx="297773" cy="307777"/>
              </a:xfrm>
              <a:prstGeom prst="rect">
                <a:avLst/>
              </a:prstGeom>
              <a:blipFill>
                <a:blip r:embed="rId5"/>
                <a:stretch>
                  <a:fillRect l="-8333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32" name="Rectangle 16"/>
              <p:cNvSpPr>
                <a:spLocks/>
              </p:cNvSpPr>
              <p:nvPr/>
            </p:nvSpPr>
            <p:spPr bwMode="auto">
              <a:xfrm>
                <a:off x="6478589" y="3048001"/>
                <a:ext cx="36516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 Bold" charset="0"/>
                          <a:sym typeface="Arial Bold" charset="0"/>
                        </a:rPr>
                        <m:t>𝒙</m:t>
                      </m:r>
                      <m:r>
                        <a:rPr lang="en-US" sz="20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 Bold" charset="0"/>
                          <a:sym typeface="Arial Bold" charset="0"/>
                        </a:rPr>
                        <m:t>′</m:t>
                      </m:r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Arial Bold" charset="0"/>
                  <a:cs typeface="Arial Bold" charset="0"/>
                  <a:sym typeface="Arial Bold" charset="0"/>
                </a:endParaRPr>
              </a:p>
            </p:txBody>
          </p:sp>
        </mc:Choice>
        <mc:Fallback xmlns="">
          <p:sp>
            <p:nvSpPr>
              <p:cNvPr id="9232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8589" y="3048001"/>
                <a:ext cx="365163" cy="307777"/>
              </a:xfrm>
              <a:prstGeom prst="rect">
                <a:avLst/>
              </a:prstGeom>
              <a:blipFill>
                <a:blip r:embed="rId6"/>
                <a:stretch>
                  <a:fillRect l="-6667" b="-8333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96760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rectification: Example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1643063"/>
            <a:ext cx="1295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13" y="1665289"/>
            <a:ext cx="5402262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5270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Putting everything together: Single-view modeling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1181100" y="6301740"/>
            <a:ext cx="982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A. </a:t>
            </a:r>
            <a:r>
              <a:rPr lang="en-US" sz="1400" dirty="0" err="1"/>
              <a:t>Criminisi</a:t>
            </a:r>
            <a:r>
              <a:rPr lang="en-US" sz="1400" dirty="0"/>
              <a:t> et al. </a:t>
            </a:r>
            <a:r>
              <a:rPr lang="en-US" sz="1400" dirty="0">
                <a:hlinkClick r:id="rId2"/>
              </a:rPr>
              <a:t>Bringing Pictorial Space to Life: computer techniques for the analysis of paintings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i="1" dirty="0"/>
              <a:t>Proc. Computers and the History of Art</a:t>
            </a:r>
            <a:r>
              <a:rPr lang="en-US" sz="1400" dirty="0"/>
              <a:t>, 2002</a:t>
            </a:r>
          </a:p>
        </p:txBody>
      </p:sp>
      <p:pic>
        <p:nvPicPr>
          <p:cNvPr id="4" name="Picture 3" descr="Screen Shot 2018-03-07 at 10.27.0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36" y="1219200"/>
            <a:ext cx="5464064" cy="4414136"/>
          </a:xfrm>
          <a:prstGeom prst="rect">
            <a:avLst/>
          </a:prstGeom>
        </p:spPr>
      </p:pic>
      <p:pic>
        <p:nvPicPr>
          <p:cNvPr id="5" name="Picture 4" descr="Screen Shot 2018-03-07 at 10.27.2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905000"/>
            <a:ext cx="5056538" cy="367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127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Putting everything together: Single-view modeling</a:t>
            </a:r>
          </a:p>
        </p:txBody>
      </p:sp>
      <p:pic>
        <p:nvPicPr>
          <p:cNvPr id="5123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003" y="1120140"/>
            <a:ext cx="4192588" cy="474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57150" cap="flat">
                <a:solidFill>
                  <a:srgbClr val="EAEAEA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678" y="975678"/>
            <a:ext cx="3001341" cy="279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847" y="3352800"/>
            <a:ext cx="2648987" cy="294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/>
          </p:cNvSpPr>
          <p:nvPr/>
        </p:nvSpPr>
        <p:spPr bwMode="auto">
          <a:xfrm>
            <a:off x="2338251" y="5967559"/>
            <a:ext cx="26280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5715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 algn="ctr"/>
            <a:r>
              <a:rPr lang="en-US" sz="1400" dirty="0">
                <a:sym typeface="Arial" charset="0"/>
              </a:rPr>
              <a:t>J. Vermeer, </a:t>
            </a:r>
            <a:r>
              <a:rPr lang="en-US" sz="1400" dirty="0">
                <a:latin typeface="Arial Italic" charset="0"/>
                <a:cs typeface="Arial Italic" charset="0"/>
                <a:sym typeface="Arial Italic" charset="0"/>
              </a:rPr>
              <a:t>Music Lesson</a:t>
            </a:r>
            <a:r>
              <a:rPr lang="en-US" sz="1400" dirty="0">
                <a:latin typeface="+mn-lt"/>
                <a:cs typeface="Arial Italic" charset="0"/>
                <a:sym typeface="Arial Italic" charset="0"/>
              </a:rPr>
              <a:t>, 1662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ED1D4-78EE-9942-A76F-807162E018D8}"/>
              </a:ext>
            </a:extLst>
          </p:cNvPr>
          <p:cNvSpPr/>
          <p:nvPr/>
        </p:nvSpPr>
        <p:spPr>
          <a:xfrm>
            <a:off x="1181100" y="6301740"/>
            <a:ext cx="982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A. </a:t>
            </a:r>
            <a:r>
              <a:rPr lang="en-US" sz="1400" dirty="0" err="1"/>
              <a:t>Criminisi</a:t>
            </a:r>
            <a:r>
              <a:rPr lang="en-US" sz="1400" dirty="0"/>
              <a:t> et al. </a:t>
            </a:r>
            <a:r>
              <a:rPr lang="en-US" sz="1400" dirty="0">
                <a:hlinkClick r:id="rId5"/>
              </a:rPr>
              <a:t>Bringing Pictorial Space to Life: computer techniques for the analysis of paintings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i="1" dirty="0"/>
              <a:t>Proc. Computers and the History of Art</a:t>
            </a:r>
            <a:r>
              <a:rPr lang="en-US" sz="1400" dirty="0"/>
              <a:t>, 2002</a:t>
            </a:r>
          </a:p>
        </p:txBody>
      </p:sp>
    </p:spTree>
    <p:extLst>
      <p:ext uri="{BB962C8B-B14F-4D97-AF65-F5344CB8AC3E}">
        <p14:creationId xmlns:p14="http://schemas.microsoft.com/office/powerpoint/2010/main" val="40237116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ig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30396" y="3465763"/>
            <a:ext cx="2527223" cy="1725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fig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6054" y="2085686"/>
            <a:ext cx="2162474" cy="130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fig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63000" y="2042880"/>
            <a:ext cx="2209800" cy="139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 descr="fig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41103" y="3460527"/>
            <a:ext cx="2545180" cy="173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everything together: Single-view modeling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65529" y="6400800"/>
            <a:ext cx="7260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A. </a:t>
            </a:r>
            <a:r>
              <a:rPr lang="en-US" sz="1600" dirty="0" err="1"/>
              <a:t>Criminisi</a:t>
            </a:r>
            <a:r>
              <a:rPr lang="en-US" sz="1600" dirty="0"/>
              <a:t> et al. </a:t>
            </a:r>
            <a:r>
              <a:rPr lang="en-US" sz="1600" dirty="0">
                <a:hlinkClick r:id="rId7"/>
              </a:rPr>
              <a:t>Single View Metrology</a:t>
            </a:r>
            <a:r>
              <a:rPr lang="en-US" sz="1600" dirty="0"/>
              <a:t>. IJCV 2000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396D2-5E83-54C3-E473-0F8EAB8EA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942" y="1981200"/>
            <a:ext cx="4081856" cy="3060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28015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85F1-83BF-D64F-8EE9-9960E331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1F6B1-ACDE-2C42-BB30-E7D5749D0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Vanishing points and lines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Camera calibration using vanishing points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Measurements from a single image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Applications of single-view metrology</a:t>
            </a:r>
          </a:p>
        </p:txBody>
      </p:sp>
    </p:spTree>
    <p:extLst>
      <p:ext uri="{BB962C8B-B14F-4D97-AF65-F5344CB8AC3E}">
        <p14:creationId xmlns:p14="http://schemas.microsoft.com/office/powerpoint/2010/main" val="362221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Application: Fully automatic modeling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6412468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D. </a:t>
            </a:r>
            <a:r>
              <a:rPr lang="en-US" sz="1800" dirty="0" err="1"/>
              <a:t>Hoiem</a:t>
            </a:r>
            <a:r>
              <a:rPr lang="en-US" sz="1800" dirty="0"/>
              <a:t>, A.A. </a:t>
            </a:r>
            <a:r>
              <a:rPr lang="en-US" sz="1800" dirty="0" err="1"/>
              <a:t>Efros</a:t>
            </a:r>
            <a:r>
              <a:rPr lang="en-US" sz="1800" dirty="0"/>
              <a:t>, and M. Hebert, </a:t>
            </a:r>
            <a:r>
              <a:rPr lang="en-US" sz="1800" dirty="0">
                <a:hlinkClick r:id="rId5"/>
              </a:rPr>
              <a:t>Automatic Photo Pop-up</a:t>
            </a:r>
            <a:r>
              <a:rPr lang="en-US" sz="1800" dirty="0"/>
              <a:t>, SIGGRAPH 2005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111" y="1119525"/>
            <a:ext cx="2845776" cy="2133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5912" y="1119525"/>
            <a:ext cx="2898297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7711" y="1119525"/>
            <a:ext cx="2896868" cy="2133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58197" y="1195725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sky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07912" y="1881525"/>
            <a:ext cx="928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vertical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0912" y="2731393"/>
            <a:ext cx="9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ground</a:t>
            </a:r>
          </a:p>
        </p:txBody>
      </p:sp>
      <p:pic>
        <p:nvPicPr>
          <p:cNvPr id="10" name="popup_movie_450_250.mp4">
            <a:hlinkClick r:id="" action="ppaction://media"/>
            <a:extLst>
              <a:ext uri="{FF2B5EF4-FFF2-40B4-BE49-F238E27FC236}">
                <a16:creationId xmlns:a16="http://schemas.microsoft.com/office/drawing/2014/main" id="{69589FB0-68C6-6945-A241-5A69C3BF1F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48622" y="3405525"/>
            <a:ext cx="5138178" cy="28545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72B8501-86E3-C84F-9701-F28C62839A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69969" y="1219200"/>
            <a:ext cx="2843661" cy="192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6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1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Object detection</a:t>
            </a:r>
          </a:p>
        </p:txBody>
      </p:sp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14601"/>
            <a:ext cx="87630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752600" y="6183868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D. </a:t>
            </a:r>
            <a:r>
              <a:rPr lang="en-US" sz="1800" dirty="0" err="1"/>
              <a:t>Hoiem</a:t>
            </a:r>
            <a:r>
              <a:rPr lang="en-US" sz="1800" dirty="0"/>
              <a:t>, A.A. </a:t>
            </a:r>
            <a:r>
              <a:rPr lang="en-US" sz="1800" dirty="0" err="1"/>
              <a:t>Efros</a:t>
            </a:r>
            <a:r>
              <a:rPr lang="en-US" sz="1800" dirty="0"/>
              <a:t>, and M. Hebert. </a:t>
            </a:r>
            <a:r>
              <a:rPr lang="en-US" sz="1800" dirty="0">
                <a:hlinkClick r:id="rId3"/>
              </a:rPr>
              <a:t>Putting Objects in Perspective</a:t>
            </a:r>
            <a:r>
              <a:rPr lang="en-US" sz="1800" dirty="0"/>
              <a:t>. CVPR 2006</a:t>
            </a:r>
          </a:p>
        </p:txBody>
      </p:sp>
    </p:spTree>
    <p:extLst>
      <p:ext uri="{BB962C8B-B14F-4D97-AF65-F5344CB8AC3E}">
        <p14:creationId xmlns:p14="http://schemas.microsoft.com/office/powerpoint/2010/main" val="22665292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48ED1-EEBF-4820-9C21-600192A6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Object Detection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576A5C-8791-4CD7-8951-AFFBB3A0F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73"/>
          <a:stretch/>
        </p:blipFill>
        <p:spPr>
          <a:xfrm>
            <a:off x="1524001" y="1700367"/>
            <a:ext cx="5909915" cy="29371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2DDA14-4F23-4136-A50D-46A91B227492}"/>
              </a:ext>
            </a:extLst>
          </p:cNvPr>
          <p:cNvSpPr txBox="1"/>
          <p:nvPr/>
        </p:nvSpPr>
        <p:spPr>
          <a:xfrm>
            <a:off x="1656062" y="5157634"/>
            <a:ext cx="5178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“Reasonable” approximation: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9CA5CDD-D250-49D5-97DB-1591E5192167}"/>
                  </a:ext>
                </a:extLst>
              </p:cNvPr>
              <p:cNvSpPr txBox="1"/>
              <p:nvPr/>
            </p:nvSpPr>
            <p:spPr>
              <a:xfrm>
                <a:off x="6837950" y="4970069"/>
                <a:ext cx="3125727" cy="8912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i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object</m:t>
                          </m:r>
                        </m:sub>
                      </m:sSub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 i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camera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9CA5CDD-D250-49D5-97DB-1591E519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950" y="4970069"/>
                <a:ext cx="3125727" cy="891206"/>
              </a:xfrm>
              <a:prstGeom prst="rect">
                <a:avLst/>
              </a:prstGeom>
              <a:blipFill>
                <a:blip r:embed="rId3"/>
                <a:stretch>
                  <a:fillRect l="-1613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B6D7B5EB-A152-4EF9-B17B-10465CCF445E}"/>
              </a:ext>
            </a:extLst>
          </p:cNvPr>
          <p:cNvSpPr txBox="1"/>
          <p:nvPr/>
        </p:nvSpPr>
        <p:spPr>
          <a:xfrm>
            <a:off x="32085" y="6549563"/>
            <a:ext cx="3244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D. </a:t>
            </a:r>
            <a:r>
              <a:rPr lang="en-US" sz="1200" dirty="0" err="1"/>
              <a:t>Hoiem</a:t>
            </a:r>
            <a:r>
              <a:rPr lang="en-US" sz="1200" dirty="0"/>
              <a:t>, J. Johnson and D. </a:t>
            </a:r>
            <a:r>
              <a:rPr lang="en-US" sz="1200" dirty="0" err="1"/>
              <a:t>Fouhey</a:t>
            </a:r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274F0E-ACC1-814E-A141-77DAFFCA0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246953"/>
            <a:ext cx="3397973" cy="355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047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Object detection</a:t>
            </a:r>
          </a:p>
        </p:txBody>
      </p:sp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14601"/>
            <a:ext cx="876300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752600" y="6183868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D. </a:t>
            </a:r>
            <a:r>
              <a:rPr lang="en-US" sz="1800" dirty="0" err="1"/>
              <a:t>Hoiem</a:t>
            </a:r>
            <a:r>
              <a:rPr lang="en-US" sz="1800" dirty="0"/>
              <a:t>, A.A. </a:t>
            </a:r>
            <a:r>
              <a:rPr lang="en-US" sz="1800" dirty="0" err="1"/>
              <a:t>Efros</a:t>
            </a:r>
            <a:r>
              <a:rPr lang="en-US" sz="1800" dirty="0"/>
              <a:t>, and M. Hebert. </a:t>
            </a:r>
            <a:r>
              <a:rPr lang="en-US" sz="1800" dirty="0">
                <a:hlinkClick r:id="rId3"/>
              </a:rPr>
              <a:t>Putting Objects in Perspective</a:t>
            </a:r>
            <a:r>
              <a:rPr lang="en-US" sz="1800" dirty="0"/>
              <a:t>. CVPR 2006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F1CE85-A250-0B46-A651-1A2C1D0B3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1603782"/>
            <a:ext cx="9144000" cy="389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1890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Image editing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Inserting synthetic objects into images</a:t>
            </a: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38400"/>
            <a:ext cx="4284254" cy="304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7" y="2457450"/>
            <a:ext cx="4284254" cy="304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786329-D26E-9947-A0FF-551ECA069DC2}"/>
              </a:ext>
            </a:extLst>
          </p:cNvPr>
          <p:cNvSpPr/>
          <p:nvPr/>
        </p:nvSpPr>
        <p:spPr>
          <a:xfrm>
            <a:off x="1824037" y="6172201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K. </a:t>
            </a:r>
            <a:r>
              <a:rPr lang="en-US" sz="1600" dirty="0" err="1"/>
              <a:t>Karsch</a:t>
            </a:r>
            <a:r>
              <a:rPr lang="en-US" sz="1600" dirty="0"/>
              <a:t> and V. </a:t>
            </a:r>
            <a:r>
              <a:rPr lang="en-US" sz="1600" dirty="0" err="1"/>
              <a:t>Hedau</a:t>
            </a:r>
            <a:r>
              <a:rPr lang="en-US" sz="1600" dirty="0"/>
              <a:t> and D. Forsyth and D. </a:t>
            </a:r>
            <a:r>
              <a:rPr lang="en-US" sz="1600" dirty="0" err="1"/>
              <a:t>Hoiem</a:t>
            </a:r>
            <a:r>
              <a:rPr lang="en-US" sz="1600" dirty="0"/>
              <a:t>. </a:t>
            </a:r>
            <a:r>
              <a:rPr lang="en-US" sz="1600" dirty="0">
                <a:hlinkClick r:id="rId4"/>
              </a:rPr>
              <a:t>Rendering Synthetic Objects into Legacy Photographs</a:t>
            </a:r>
            <a:r>
              <a:rPr lang="en-US" sz="1600" dirty="0"/>
              <a:t>. </a:t>
            </a:r>
            <a:r>
              <a:rPr lang="en-US" sz="1600" i="1" dirty="0"/>
              <a:t>SIGGRAPH Asia</a:t>
            </a:r>
            <a:r>
              <a:rPr lang="en-US" sz="1600" dirty="0"/>
              <a:t> 2011</a:t>
            </a:r>
          </a:p>
        </p:txBody>
      </p:sp>
    </p:spTree>
    <p:extLst>
      <p:ext uri="{BB962C8B-B14F-4D97-AF65-F5344CB8AC3E}">
        <p14:creationId xmlns:p14="http://schemas.microsoft.com/office/powerpoint/2010/main" val="15581261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Image editing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Inserting synthetic objects into images: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24037" y="6172201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K. </a:t>
            </a:r>
            <a:r>
              <a:rPr lang="en-US" sz="1600" dirty="0" err="1"/>
              <a:t>Karsch</a:t>
            </a:r>
            <a:r>
              <a:rPr lang="en-US" sz="1600" dirty="0"/>
              <a:t> and V. </a:t>
            </a:r>
            <a:r>
              <a:rPr lang="en-US" sz="1600" dirty="0" err="1"/>
              <a:t>Hedau</a:t>
            </a:r>
            <a:r>
              <a:rPr lang="en-US" sz="1600" dirty="0"/>
              <a:t> and D. Forsyth and D. </a:t>
            </a:r>
            <a:r>
              <a:rPr lang="en-US" sz="1600" dirty="0" err="1"/>
              <a:t>Hoiem</a:t>
            </a:r>
            <a:r>
              <a:rPr lang="en-US" sz="1600" dirty="0"/>
              <a:t>. </a:t>
            </a:r>
            <a:r>
              <a:rPr lang="en-US" sz="1600" dirty="0">
                <a:hlinkClick r:id="rId4"/>
              </a:rPr>
              <a:t>Rendering Synthetic Objects into Legacy Photographs</a:t>
            </a:r>
            <a:r>
              <a:rPr lang="en-US" sz="1600" dirty="0"/>
              <a:t>. </a:t>
            </a:r>
            <a:r>
              <a:rPr lang="en-US" sz="1600" i="1" dirty="0"/>
              <a:t>SIGGRAPH Asia</a:t>
            </a:r>
            <a:r>
              <a:rPr lang="en-US" sz="1600" dirty="0"/>
              <a:t> 2011</a:t>
            </a:r>
          </a:p>
        </p:txBody>
      </p:sp>
      <p:pic>
        <p:nvPicPr>
          <p:cNvPr id="7" name="Rendering Synthetic Objects into Legacy Photographs-28962540">
            <a:hlinkClick r:id="" action="ppaction://media"/>
            <a:extLst>
              <a:ext uri="{FF2B5EF4-FFF2-40B4-BE49-F238E27FC236}">
                <a16:creationId xmlns:a16="http://schemas.microsoft.com/office/drawing/2014/main" id="{3D8F7E89-1D74-8F4E-8A76-A5F1F81C71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3237" y="1524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0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7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50384</TotalTime>
  <Words>2690</Words>
  <Application>Microsoft Macintosh PowerPoint</Application>
  <PresentationFormat>Widescreen</PresentationFormat>
  <Paragraphs>543</Paragraphs>
  <Slides>71</Slides>
  <Notes>32</Notes>
  <HiddenSlides>2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82" baseType="lpstr">
      <vt:lpstr>Aharoni</vt:lpstr>
      <vt:lpstr>Arial</vt:lpstr>
      <vt:lpstr>Arial Bold</vt:lpstr>
      <vt:lpstr>Arial Italic</vt:lpstr>
      <vt:lpstr>Calibri</vt:lpstr>
      <vt:lpstr>Cambria Math</vt:lpstr>
      <vt:lpstr>Tahoma</vt:lpstr>
      <vt:lpstr>Times New Roman</vt:lpstr>
      <vt:lpstr>Times New Roman Bold</vt:lpstr>
      <vt:lpstr>Blank Presentation</vt:lpstr>
      <vt:lpstr>Office Theme</vt:lpstr>
      <vt:lpstr>Single-view metrology</vt:lpstr>
      <vt:lpstr>Single-view metrology</vt:lpstr>
      <vt:lpstr>Reminder: Beware!</vt:lpstr>
      <vt:lpstr>Outline</vt:lpstr>
      <vt:lpstr>Vanishing points</vt:lpstr>
      <vt:lpstr>Vanishing points</vt:lpstr>
      <vt:lpstr>Converging lines are a powerful perspective cue</vt:lpstr>
      <vt:lpstr>Constructing the vanishing point of a line</vt:lpstr>
      <vt:lpstr>Do all parallel lines converge to a vanishing point?</vt:lpstr>
      <vt:lpstr>Do all parallel lines converge to a vanishing point?</vt:lpstr>
      <vt:lpstr>Vanishing lines of planes</vt:lpstr>
      <vt:lpstr>Constructing the vanishing line of a plane</vt:lpstr>
      <vt:lpstr>Constructing the vanishing line of a plane</vt:lpstr>
      <vt:lpstr>Constructing the vanishing line of a plane</vt:lpstr>
      <vt:lpstr>Horizon: Vanishing line of the ground plane</vt:lpstr>
      <vt:lpstr>Projection of planes</vt:lpstr>
      <vt:lpstr>Projection of planes</vt:lpstr>
      <vt:lpstr>Outline</vt:lpstr>
      <vt:lpstr>Recall: Camera calibration</vt:lpstr>
      <vt:lpstr>Camera calibration using vanishing points</vt:lpstr>
      <vt:lpstr>Camera calibration using vanishing points</vt:lpstr>
      <vt:lpstr>Computing vanishing points</vt:lpstr>
      <vt:lpstr>Computing vanishing points</vt:lpstr>
      <vt:lpstr>Computing vanishing points</vt:lpstr>
      <vt:lpstr>Calibration from vanishing points</vt:lpstr>
      <vt:lpstr>Calibration from vanishing points</vt:lpstr>
      <vt:lpstr>Projection of the world coordinate system</vt:lpstr>
      <vt:lpstr>Projection of the world coordinate system</vt:lpstr>
      <vt:lpstr>Projection of the world coordinate system</vt:lpstr>
      <vt:lpstr>Projection of the world coordinate system</vt:lpstr>
      <vt:lpstr>Projection of the world coordinate system</vt:lpstr>
      <vt:lpstr>Calibration from vanishing points</vt:lpstr>
      <vt:lpstr>Calibration from vanishing points</vt:lpstr>
      <vt:lpstr>Calibration from vanishing points</vt:lpstr>
      <vt:lpstr>Calibration from vanishing points</vt:lpstr>
      <vt:lpstr>Calibration from vanishing points</vt:lpstr>
      <vt:lpstr>Rotation from vanishing points</vt:lpstr>
      <vt:lpstr>Calibration from vanishing points: Summary</vt:lpstr>
      <vt:lpstr>Outline</vt:lpstr>
      <vt:lpstr>Comparing heights</vt:lpstr>
      <vt:lpstr>Measuring height with a ruler</vt:lpstr>
      <vt:lpstr>Recall: Horizon</vt:lpstr>
      <vt:lpstr>Measuring height without a ruler</vt:lpstr>
      <vt:lpstr>Measuring height without a ruler</vt:lpstr>
      <vt:lpstr>Measuring height without a ruler</vt:lpstr>
      <vt:lpstr>Measuring height</vt:lpstr>
      <vt:lpstr>Cross-ratio</vt:lpstr>
      <vt:lpstr>Measuring height</vt:lpstr>
      <vt:lpstr>Measuring height</vt:lpstr>
      <vt:lpstr>PowerPoint Presentation</vt:lpstr>
      <vt:lpstr>2D lines in homogeneous coordinates</vt:lpstr>
      <vt:lpstr>PowerPoint Presentation</vt:lpstr>
      <vt:lpstr>Height measurement examples</vt:lpstr>
      <vt:lpstr>Height measurement examples</vt:lpstr>
      <vt:lpstr>Another example</vt:lpstr>
      <vt:lpstr>Locating a 3D point on the ground plane</vt:lpstr>
      <vt:lpstr>Locating a 3D point on the ground plane</vt:lpstr>
      <vt:lpstr>Locating a 3D point on the ground plane</vt:lpstr>
      <vt:lpstr>Measurements within planes</vt:lpstr>
      <vt:lpstr>Image rectification</vt:lpstr>
      <vt:lpstr>Image rectification: Example</vt:lpstr>
      <vt:lpstr>Putting everything together: Single-view modeling</vt:lpstr>
      <vt:lpstr>Putting everything together: Single-view modeling</vt:lpstr>
      <vt:lpstr>Putting everything together: Single-view modeling</vt:lpstr>
      <vt:lpstr>Outline</vt:lpstr>
      <vt:lpstr>Application: Fully automatic modeling</vt:lpstr>
      <vt:lpstr>Application: Object detection</vt:lpstr>
      <vt:lpstr>Application: Object Detection</vt:lpstr>
      <vt:lpstr>Application: Object detection</vt:lpstr>
      <vt:lpstr>Application: Image editing</vt:lpstr>
      <vt:lpstr>Application: Image editing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898</cp:revision>
  <cp:lastPrinted>2022-10-26T15:00:55Z</cp:lastPrinted>
  <dcterms:created xsi:type="dcterms:W3CDTF">2004-08-29T23:15:23Z</dcterms:created>
  <dcterms:modified xsi:type="dcterms:W3CDTF">2024-11-05T17:02:01Z</dcterms:modified>
</cp:coreProperties>
</file>